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624" r:id="rId1"/>
  </p:sldMasterIdLst>
  <p:notesMasterIdLst>
    <p:notesMasterId r:id="rId31"/>
  </p:notesMasterIdLst>
  <p:handoutMasterIdLst>
    <p:handoutMasterId r:id="rId32"/>
  </p:handoutMasterIdLst>
  <p:sldIdLst>
    <p:sldId id="300" r:id="rId2"/>
    <p:sldId id="303" r:id="rId3"/>
    <p:sldId id="301" r:id="rId4"/>
    <p:sldId id="302" r:id="rId5"/>
    <p:sldId id="306" r:id="rId6"/>
    <p:sldId id="327" r:id="rId7"/>
    <p:sldId id="319" r:id="rId8"/>
    <p:sldId id="320" r:id="rId9"/>
    <p:sldId id="321" r:id="rId10"/>
    <p:sldId id="322" r:id="rId11"/>
    <p:sldId id="324" r:id="rId12"/>
    <p:sldId id="323" r:id="rId13"/>
    <p:sldId id="305" r:id="rId14"/>
    <p:sldId id="307" r:id="rId15"/>
    <p:sldId id="326" r:id="rId16"/>
    <p:sldId id="308" r:id="rId17"/>
    <p:sldId id="313" r:id="rId18"/>
    <p:sldId id="314" r:id="rId19"/>
    <p:sldId id="316" r:id="rId20"/>
    <p:sldId id="317" r:id="rId21"/>
    <p:sldId id="318" r:id="rId22"/>
    <p:sldId id="309" r:id="rId23"/>
    <p:sldId id="310" r:id="rId24"/>
    <p:sldId id="315" r:id="rId25"/>
    <p:sldId id="311" r:id="rId26"/>
    <p:sldId id="312" r:id="rId27"/>
    <p:sldId id="304" r:id="rId28"/>
    <p:sldId id="328" r:id="rId29"/>
    <p:sldId id="325" r:id="rId30"/>
  </p:sldIdLst>
  <p:sldSz cx="9144000" cy="6858000" type="screen4x3"/>
  <p:notesSz cx="6858000" cy="9144000"/>
  <p:custDataLst>
    <p:tags r:id="rId33"/>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3F3F3"/>
    <a:srgbClr val="FD6F7D"/>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786D5F-8906-5B46-8832-B7F6172B149E}" v="70" dt="2025-11-12T05:44:12.786"/>
    <p1510:client id="{AD87B642-D80C-C94A-8EA3-E0F8456C05FD}" v="11" dt="2025-11-12T15:28:02.585"/>
    <p1510:client id="{D1C16CCD-91AD-C34C-B470-981985A01ED4}" v="42" dt="2025-11-12T01:33:06.7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10"/>
    <p:restoredTop sz="94676"/>
  </p:normalViewPr>
  <p:slideViewPr>
    <p:cSldViewPr snapToGrid="0">
      <p:cViewPr varScale="1">
        <p:scale>
          <a:sx n="131" d="100"/>
          <a:sy n="131" d="100"/>
        </p:scale>
        <p:origin x="2440" y="1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J Prebys" userId="2423660181_tp_box_2" providerId="OAuth2" clId="{7A5D5A21-A55B-52FD-95D2-896217ECBE7C}"/>
    <pc:docChg chg="undo custSel addSld delSld modSld sldOrd">
      <pc:chgData name="Eric J Prebys" userId="2423660181_tp_box_2" providerId="OAuth2" clId="{7A5D5A21-A55B-52FD-95D2-896217ECBE7C}" dt="2025-11-12T15:32:31.234" v="11845" actId="20577"/>
      <pc:docMkLst>
        <pc:docMk/>
      </pc:docMkLst>
      <pc:sldChg chg="modSp mod">
        <pc:chgData name="Eric J Prebys" userId="2423660181_tp_box_2" providerId="OAuth2" clId="{7A5D5A21-A55B-52FD-95D2-896217ECBE7C}" dt="2025-11-08T15:34:27.735" v="306" actId="114"/>
        <pc:sldMkLst>
          <pc:docMk/>
          <pc:sldMk cId="1595981655" sldId="301"/>
        </pc:sldMkLst>
        <pc:spChg chg="mod">
          <ac:chgData name="Eric J Prebys" userId="2423660181_tp_box_2" providerId="OAuth2" clId="{7A5D5A21-A55B-52FD-95D2-896217ECBE7C}" dt="2025-11-08T15:34:27.735" v="306" actId="114"/>
          <ac:spMkLst>
            <pc:docMk/>
            <pc:sldMk cId="1595981655" sldId="301"/>
            <ac:spMk id="3" creationId="{A1BF564B-F39C-13A2-BEDA-141275C67AE1}"/>
          </ac:spMkLst>
        </pc:spChg>
      </pc:sldChg>
      <pc:sldChg chg="addSp modSp new mod ord modClrScheme chgLayout">
        <pc:chgData name="Eric J Prebys" userId="2423660181_tp_box_2" providerId="OAuth2" clId="{7A5D5A21-A55B-52FD-95D2-896217ECBE7C}" dt="2025-11-12T15:16:18.365" v="11008" actId="20577"/>
        <pc:sldMkLst>
          <pc:docMk/>
          <pc:sldMk cId="1269544899" sldId="303"/>
        </pc:sldMkLst>
        <pc:spChg chg="mod">
          <ac:chgData name="Eric J Prebys" userId="2423660181_tp_box_2" providerId="OAuth2" clId="{7A5D5A21-A55B-52FD-95D2-896217ECBE7C}" dt="2025-11-08T15:24:43.939" v="151" actId="26606"/>
          <ac:spMkLst>
            <pc:docMk/>
            <pc:sldMk cId="1269544899" sldId="303"/>
            <ac:spMk id="2" creationId="{256D19AE-CC17-3BC8-4A88-4FF3470DE967}"/>
          </ac:spMkLst>
        </pc:spChg>
        <pc:spChg chg="mod">
          <ac:chgData name="Eric J Prebys" userId="2423660181_tp_box_2" providerId="OAuth2" clId="{7A5D5A21-A55B-52FD-95D2-896217ECBE7C}" dt="2025-11-12T15:16:18.365" v="11008" actId="20577"/>
          <ac:spMkLst>
            <pc:docMk/>
            <pc:sldMk cId="1269544899" sldId="303"/>
            <ac:spMk id="3" creationId="{3237F1D2-17C6-68F3-87CE-85E0E3778034}"/>
          </ac:spMkLst>
        </pc:spChg>
        <pc:spChg chg="mod">
          <ac:chgData name="Eric J Prebys" userId="2423660181_tp_box_2" providerId="OAuth2" clId="{7A5D5A21-A55B-52FD-95D2-896217ECBE7C}" dt="2025-11-08T15:24:43.939" v="151" actId="26606"/>
          <ac:spMkLst>
            <pc:docMk/>
            <pc:sldMk cId="1269544899" sldId="303"/>
            <ac:spMk id="4" creationId="{51AFA799-C41E-ADFC-F129-4F89F04F506F}"/>
          </ac:spMkLst>
        </pc:spChg>
        <pc:spChg chg="mod">
          <ac:chgData name="Eric J Prebys" userId="2423660181_tp_box_2" providerId="OAuth2" clId="{7A5D5A21-A55B-52FD-95D2-896217ECBE7C}" dt="2025-11-08T15:24:43.939" v="151" actId="26606"/>
          <ac:spMkLst>
            <pc:docMk/>
            <pc:sldMk cId="1269544899" sldId="303"/>
            <ac:spMk id="5" creationId="{90921941-4F43-DD50-D415-08D725FB93CB}"/>
          </ac:spMkLst>
        </pc:spChg>
        <pc:spChg chg="mod">
          <ac:chgData name="Eric J Prebys" userId="2423660181_tp_box_2" providerId="OAuth2" clId="{7A5D5A21-A55B-52FD-95D2-896217ECBE7C}" dt="2025-11-08T15:24:43.939" v="151" actId="26606"/>
          <ac:spMkLst>
            <pc:docMk/>
            <pc:sldMk cId="1269544899" sldId="303"/>
            <ac:spMk id="6" creationId="{85A74B5F-2C8B-D5F8-9AA0-EE62B4731127}"/>
          </ac:spMkLst>
        </pc:spChg>
        <pc:picChg chg="add mod ord">
          <ac:chgData name="Eric J Prebys" userId="2423660181_tp_box_2" providerId="OAuth2" clId="{7A5D5A21-A55B-52FD-95D2-896217ECBE7C}" dt="2025-11-12T15:15:39.124" v="11004" actId="14100"/>
          <ac:picMkLst>
            <pc:docMk/>
            <pc:sldMk cId="1269544899" sldId="303"/>
            <ac:picMk id="1026" creationId="{C2E1302C-D01B-C21C-0ADA-84557FC8139A}"/>
          </ac:picMkLst>
        </pc:picChg>
      </pc:sldChg>
      <pc:sldChg chg="addSp modSp new mod">
        <pc:chgData name="Eric J Prebys" userId="2423660181_tp_box_2" providerId="OAuth2" clId="{7A5D5A21-A55B-52FD-95D2-896217ECBE7C}" dt="2025-11-08T15:53:44.575" v="1128" actId="20577"/>
        <pc:sldMkLst>
          <pc:docMk/>
          <pc:sldMk cId="1949799387" sldId="304"/>
        </pc:sldMkLst>
        <pc:spChg chg="mod">
          <ac:chgData name="Eric J Prebys" userId="2423660181_tp_box_2" providerId="OAuth2" clId="{7A5D5A21-A55B-52FD-95D2-896217ECBE7C}" dt="2025-11-08T15:48:38.532" v="1126" actId="20577"/>
          <ac:spMkLst>
            <pc:docMk/>
            <pc:sldMk cId="1949799387" sldId="304"/>
            <ac:spMk id="2" creationId="{838A7A78-1F5A-726A-C83D-B10692C4D8CE}"/>
          </ac:spMkLst>
        </pc:spChg>
        <pc:spChg chg="mod">
          <ac:chgData name="Eric J Prebys" userId="2423660181_tp_box_2" providerId="OAuth2" clId="{7A5D5A21-A55B-52FD-95D2-896217ECBE7C}" dt="2025-11-08T15:53:44.575" v="1128" actId="20577"/>
          <ac:spMkLst>
            <pc:docMk/>
            <pc:sldMk cId="1949799387" sldId="304"/>
            <ac:spMk id="3" creationId="{7B0B75DC-BBB0-09F8-8CFC-CFE1C3F1A6ED}"/>
          </ac:spMkLst>
        </pc:spChg>
        <pc:spChg chg="add mod">
          <ac:chgData name="Eric J Prebys" userId="2423660181_tp_box_2" providerId="OAuth2" clId="{7A5D5A21-A55B-52FD-95D2-896217ECBE7C}" dt="2025-11-08T15:42:05.605" v="601" actId="121"/>
          <ac:spMkLst>
            <pc:docMk/>
            <pc:sldMk cId="1949799387" sldId="304"/>
            <ac:spMk id="7" creationId="{40036992-134E-26E0-16AA-91D1C43A1AFD}"/>
          </ac:spMkLst>
        </pc:spChg>
        <pc:spChg chg="add mod">
          <ac:chgData name="Eric J Prebys" userId="2423660181_tp_box_2" providerId="OAuth2" clId="{7A5D5A21-A55B-52FD-95D2-896217ECBE7C}" dt="2025-11-08T15:47:52.512" v="1097" actId="1076"/>
          <ac:spMkLst>
            <pc:docMk/>
            <pc:sldMk cId="1949799387" sldId="304"/>
            <ac:spMk id="8" creationId="{F14385B0-150B-3A83-BF0E-C91AC1BFFD5F}"/>
          </ac:spMkLst>
        </pc:spChg>
        <pc:picChg chg="add mod">
          <ac:chgData name="Eric J Prebys" userId="2423660181_tp_box_2" providerId="OAuth2" clId="{7A5D5A21-A55B-52FD-95D2-896217ECBE7C}" dt="2025-11-08T15:41:38.785" v="577" actId="1076"/>
          <ac:picMkLst>
            <pc:docMk/>
            <pc:sldMk cId="1949799387" sldId="304"/>
            <ac:picMk id="2050" creationId="{1DAD1ECF-B33D-B6F1-45FF-4A79C91115E4}"/>
          </ac:picMkLst>
        </pc:picChg>
        <pc:picChg chg="add mod">
          <ac:chgData name="Eric J Prebys" userId="2423660181_tp_box_2" providerId="OAuth2" clId="{7A5D5A21-A55B-52FD-95D2-896217ECBE7C}" dt="2025-11-08T15:48:09.722" v="1098" actId="1076"/>
          <ac:picMkLst>
            <pc:docMk/>
            <pc:sldMk cId="1949799387" sldId="304"/>
            <ac:picMk id="2052" creationId="{A5504EFA-B0B8-861F-47B7-5A5E6DAE2426}"/>
          </ac:picMkLst>
        </pc:picChg>
        <pc:picChg chg="add mod">
          <ac:chgData name="Eric J Prebys" userId="2423660181_tp_box_2" providerId="OAuth2" clId="{7A5D5A21-A55B-52FD-95D2-896217ECBE7C}" dt="2025-11-08T15:46:59.448" v="1089" actId="1076"/>
          <ac:picMkLst>
            <pc:docMk/>
            <pc:sldMk cId="1949799387" sldId="304"/>
            <ac:picMk id="2054" creationId="{A49267B9-FD2C-5B74-7EF8-5EBB6F8ADC00}"/>
          </ac:picMkLst>
        </pc:picChg>
      </pc:sldChg>
      <pc:sldChg chg="addSp modSp new mod">
        <pc:chgData name="Eric J Prebys" userId="2423660181_tp_box_2" providerId="OAuth2" clId="{7A5D5A21-A55B-52FD-95D2-896217ECBE7C}" dt="2025-11-11T15:57:59.735" v="2203" actId="1076"/>
        <pc:sldMkLst>
          <pc:docMk/>
          <pc:sldMk cId="22923493" sldId="315"/>
        </pc:sldMkLst>
        <pc:spChg chg="mod">
          <ac:chgData name="Eric J Prebys" userId="2423660181_tp_box_2" providerId="OAuth2" clId="{7A5D5A21-A55B-52FD-95D2-896217ECBE7C}" dt="2025-11-11T15:50:11.738" v="1430" actId="20577"/>
          <ac:spMkLst>
            <pc:docMk/>
            <pc:sldMk cId="22923493" sldId="315"/>
            <ac:spMk id="2" creationId="{31F37517-805A-7C8F-E74C-EC0849A63987}"/>
          </ac:spMkLst>
        </pc:spChg>
        <pc:spChg chg="mod">
          <ac:chgData name="Eric J Prebys" userId="2423660181_tp_box_2" providerId="OAuth2" clId="{7A5D5A21-A55B-52FD-95D2-896217ECBE7C}" dt="2025-11-11T15:57:53.331" v="2200" actId="313"/>
          <ac:spMkLst>
            <pc:docMk/>
            <pc:sldMk cId="22923493" sldId="315"/>
            <ac:spMk id="3" creationId="{751B7447-A5BF-01D3-746F-995F0F2B92F9}"/>
          </ac:spMkLst>
        </pc:spChg>
        <pc:picChg chg="add mod">
          <ac:chgData name="Eric J Prebys" userId="2423660181_tp_box_2" providerId="OAuth2" clId="{7A5D5A21-A55B-52FD-95D2-896217ECBE7C}" dt="2025-11-11T15:57:59.735" v="2203" actId="1076"/>
          <ac:picMkLst>
            <pc:docMk/>
            <pc:sldMk cId="22923493" sldId="315"/>
            <ac:picMk id="1026" creationId="{DA680BE3-BB93-E797-B5DC-A1B6E6944D72}"/>
          </ac:picMkLst>
        </pc:picChg>
        <pc:picChg chg="add mod">
          <ac:chgData name="Eric J Prebys" userId="2423660181_tp_box_2" providerId="OAuth2" clId="{7A5D5A21-A55B-52FD-95D2-896217ECBE7C}" dt="2025-11-11T15:57:32.248" v="2194" actId="1076"/>
          <ac:picMkLst>
            <pc:docMk/>
            <pc:sldMk cId="22923493" sldId="315"/>
            <ac:picMk id="1028" creationId="{CC31EBB9-37BA-DFC9-54FE-61FD386B7BC1}"/>
          </ac:picMkLst>
        </pc:picChg>
      </pc:sldChg>
      <pc:sldChg chg="addSp modSp new del mod">
        <pc:chgData name="Eric J Prebys" userId="2423660181_tp_box_2" providerId="OAuth2" clId="{7A5D5A21-A55B-52FD-95D2-896217ECBE7C}" dt="2025-11-12T01:32:50.320" v="5570" actId="2696"/>
        <pc:sldMkLst>
          <pc:docMk/>
          <pc:sldMk cId="1949516253" sldId="316"/>
        </pc:sldMkLst>
        <pc:spChg chg="mod">
          <ac:chgData name="Eric J Prebys" userId="2423660181_tp_box_2" providerId="OAuth2" clId="{7A5D5A21-A55B-52FD-95D2-896217ECBE7C}" dt="2025-11-12T00:39:06.702" v="2234" actId="20577"/>
          <ac:spMkLst>
            <pc:docMk/>
            <pc:sldMk cId="1949516253" sldId="316"/>
            <ac:spMk id="2" creationId="{234D9D17-3F65-7B22-9ED9-47CD441137C2}"/>
          </ac:spMkLst>
        </pc:spChg>
        <pc:spChg chg="mod">
          <ac:chgData name="Eric J Prebys" userId="2423660181_tp_box_2" providerId="OAuth2" clId="{7A5D5A21-A55B-52FD-95D2-896217ECBE7C}" dt="2025-11-12T00:58:56.343" v="3272" actId="20577"/>
          <ac:spMkLst>
            <pc:docMk/>
            <pc:sldMk cId="1949516253" sldId="316"/>
            <ac:spMk id="3" creationId="{DC6C75F5-72DB-700A-3270-1B6F6DB7BB6F}"/>
          </ac:spMkLst>
        </pc:spChg>
        <pc:picChg chg="add mod">
          <ac:chgData name="Eric J Prebys" userId="2423660181_tp_box_2" providerId="OAuth2" clId="{7A5D5A21-A55B-52FD-95D2-896217ECBE7C}" dt="2025-11-12T00:44:57.010" v="2239" actId="1076"/>
          <ac:picMkLst>
            <pc:docMk/>
            <pc:sldMk cId="1949516253" sldId="316"/>
            <ac:picMk id="2050" creationId="{4E49A5F8-60B5-E27C-E5AC-C93B49123889}"/>
          </ac:picMkLst>
        </pc:picChg>
        <pc:picChg chg="add mod">
          <ac:chgData name="Eric J Prebys" userId="2423660181_tp_box_2" providerId="OAuth2" clId="{7A5D5A21-A55B-52FD-95D2-896217ECBE7C}" dt="2025-11-12T00:59:09.135" v="3278" actId="1076"/>
          <ac:picMkLst>
            <pc:docMk/>
            <pc:sldMk cId="1949516253" sldId="316"/>
            <ac:picMk id="2052" creationId="{793CEB6A-B069-E864-553E-FD3FC5CF3C48}"/>
          </ac:picMkLst>
        </pc:picChg>
      </pc:sldChg>
      <pc:sldChg chg="add">
        <pc:chgData name="Eric J Prebys" userId="2423660181_tp_box_2" providerId="OAuth2" clId="{7A5D5A21-A55B-52FD-95D2-896217ECBE7C}" dt="2025-11-12T01:33:06.752" v="5571"/>
        <pc:sldMkLst>
          <pc:docMk/>
          <pc:sldMk cId="3163085645" sldId="316"/>
        </pc:sldMkLst>
      </pc:sldChg>
      <pc:sldChg chg="modSp new del mod">
        <pc:chgData name="Eric J Prebys" userId="2423660181_tp_box_2" providerId="OAuth2" clId="{7A5D5A21-A55B-52FD-95D2-896217ECBE7C}" dt="2025-11-12T01:32:50.320" v="5570" actId="2696"/>
        <pc:sldMkLst>
          <pc:docMk/>
          <pc:sldMk cId="1700912515" sldId="317"/>
        </pc:sldMkLst>
        <pc:spChg chg="mod">
          <ac:chgData name="Eric J Prebys" userId="2423660181_tp_box_2" providerId="OAuth2" clId="{7A5D5A21-A55B-52FD-95D2-896217ECBE7C}" dt="2025-11-12T01:04:46.402" v="3393" actId="20577"/>
          <ac:spMkLst>
            <pc:docMk/>
            <pc:sldMk cId="1700912515" sldId="317"/>
            <ac:spMk id="2" creationId="{A3DAC81C-D960-3E81-EA71-30DE5C4679C7}"/>
          </ac:spMkLst>
        </pc:spChg>
        <pc:spChg chg="mod">
          <ac:chgData name="Eric J Prebys" userId="2423660181_tp_box_2" providerId="OAuth2" clId="{7A5D5A21-A55B-52FD-95D2-896217ECBE7C}" dt="2025-11-12T01:12:23.740" v="4687" actId="20577"/>
          <ac:spMkLst>
            <pc:docMk/>
            <pc:sldMk cId="1700912515" sldId="317"/>
            <ac:spMk id="3" creationId="{B26244C5-0EF4-8FD1-E588-8D07D19B56A2}"/>
          </ac:spMkLst>
        </pc:spChg>
      </pc:sldChg>
      <pc:sldChg chg="add">
        <pc:chgData name="Eric J Prebys" userId="2423660181_tp_box_2" providerId="OAuth2" clId="{7A5D5A21-A55B-52FD-95D2-896217ECBE7C}" dt="2025-11-12T01:33:06.752" v="5571"/>
        <pc:sldMkLst>
          <pc:docMk/>
          <pc:sldMk cId="2113093040" sldId="317"/>
        </pc:sldMkLst>
      </pc:sldChg>
      <pc:sldChg chg="add">
        <pc:chgData name="Eric J Prebys" userId="2423660181_tp_box_2" providerId="OAuth2" clId="{7A5D5A21-A55B-52FD-95D2-896217ECBE7C}" dt="2025-11-12T01:33:06.752" v="5571"/>
        <pc:sldMkLst>
          <pc:docMk/>
          <pc:sldMk cId="874859788" sldId="318"/>
        </pc:sldMkLst>
      </pc:sldChg>
      <pc:sldChg chg="modSp new del mod">
        <pc:chgData name="Eric J Prebys" userId="2423660181_tp_box_2" providerId="OAuth2" clId="{7A5D5A21-A55B-52FD-95D2-896217ECBE7C}" dt="2025-11-12T01:32:50.320" v="5570" actId="2696"/>
        <pc:sldMkLst>
          <pc:docMk/>
          <pc:sldMk cId="2080939979" sldId="318"/>
        </pc:sldMkLst>
        <pc:spChg chg="mod">
          <ac:chgData name="Eric J Prebys" userId="2423660181_tp_box_2" providerId="OAuth2" clId="{7A5D5A21-A55B-52FD-95D2-896217ECBE7C}" dt="2025-11-12T01:12:43.067" v="4713" actId="20577"/>
          <ac:spMkLst>
            <pc:docMk/>
            <pc:sldMk cId="2080939979" sldId="318"/>
            <ac:spMk id="2" creationId="{A982035A-1F85-C1E7-1EFB-F67DBB39EB52}"/>
          </ac:spMkLst>
        </pc:spChg>
        <pc:spChg chg="mod">
          <ac:chgData name="Eric J Prebys" userId="2423660181_tp_box_2" providerId="OAuth2" clId="{7A5D5A21-A55B-52FD-95D2-896217ECBE7C}" dt="2025-11-12T01:20:38.620" v="5569" actId="20577"/>
          <ac:spMkLst>
            <pc:docMk/>
            <pc:sldMk cId="2080939979" sldId="318"/>
            <ac:spMk id="3" creationId="{36EBF6EA-2121-848A-0761-DB324E71E25E}"/>
          </ac:spMkLst>
        </pc:spChg>
      </pc:sldChg>
      <pc:sldChg chg="addSp modSp new mod">
        <pc:chgData name="Eric J Prebys" userId="2423660181_tp_box_2" providerId="OAuth2" clId="{7A5D5A21-A55B-52FD-95D2-896217ECBE7C}" dt="2025-11-12T04:31:55.478" v="6139" actId="14100"/>
        <pc:sldMkLst>
          <pc:docMk/>
          <pc:sldMk cId="205781419" sldId="319"/>
        </pc:sldMkLst>
        <pc:spChg chg="mod">
          <ac:chgData name="Eric J Prebys" userId="2423660181_tp_box_2" providerId="OAuth2" clId="{7A5D5A21-A55B-52FD-95D2-896217ECBE7C}" dt="2025-11-12T04:16:50.251" v="5603" actId="20577"/>
          <ac:spMkLst>
            <pc:docMk/>
            <pc:sldMk cId="205781419" sldId="319"/>
            <ac:spMk id="2" creationId="{27A526B9-2F3A-6516-ABD9-E3B5B0165B40}"/>
          </ac:spMkLst>
        </pc:spChg>
        <pc:spChg chg="mod">
          <ac:chgData name="Eric J Prebys" userId="2423660181_tp_box_2" providerId="OAuth2" clId="{7A5D5A21-A55B-52FD-95D2-896217ECBE7C}" dt="2025-11-12T04:28:44.991" v="6086" actId="20577"/>
          <ac:spMkLst>
            <pc:docMk/>
            <pc:sldMk cId="205781419" sldId="319"/>
            <ac:spMk id="3" creationId="{C432DE77-FFD9-0E1B-3DB2-CA7140DD15DB}"/>
          </ac:spMkLst>
        </pc:spChg>
        <pc:spChg chg="add mod">
          <ac:chgData name="Eric J Prebys" userId="2423660181_tp_box_2" providerId="OAuth2" clId="{7A5D5A21-A55B-52FD-95D2-896217ECBE7C}" dt="2025-11-12T04:31:32.269" v="6126" actId="1037"/>
          <ac:spMkLst>
            <pc:docMk/>
            <pc:sldMk cId="205781419" sldId="319"/>
            <ac:spMk id="10" creationId="{DD69A501-0B26-F45C-985C-38858F483B30}"/>
          </ac:spMkLst>
        </pc:spChg>
        <pc:spChg chg="add mod">
          <ac:chgData name="Eric J Prebys" userId="2423660181_tp_box_2" providerId="OAuth2" clId="{7A5D5A21-A55B-52FD-95D2-896217ECBE7C}" dt="2025-11-12T04:31:55.478" v="6139" actId="14100"/>
          <ac:spMkLst>
            <pc:docMk/>
            <pc:sldMk cId="205781419" sldId="319"/>
            <ac:spMk id="12" creationId="{1A9BECC2-AE59-82AF-00A4-B9BAE6574D4B}"/>
          </ac:spMkLst>
        </pc:spChg>
        <pc:picChg chg="add mod">
          <ac:chgData name="Eric J Prebys" userId="2423660181_tp_box_2" providerId="OAuth2" clId="{7A5D5A21-A55B-52FD-95D2-896217ECBE7C}" dt="2025-11-12T04:30:02.167" v="6093" actId="14100"/>
          <ac:picMkLst>
            <pc:docMk/>
            <pc:sldMk cId="205781419" sldId="319"/>
            <ac:picMk id="7" creationId="{E34CA533-6DF2-D330-4D7C-B2CFFF9688AE}"/>
          </ac:picMkLst>
        </pc:picChg>
        <pc:picChg chg="add mod">
          <ac:chgData name="Eric J Prebys" userId="2423660181_tp_box_2" providerId="OAuth2" clId="{7A5D5A21-A55B-52FD-95D2-896217ECBE7C}" dt="2025-11-12T04:31:35.824" v="6134" actId="1037"/>
          <ac:picMkLst>
            <pc:docMk/>
            <pc:sldMk cId="205781419" sldId="319"/>
            <ac:picMk id="8" creationId="{DC8116B5-97E4-B839-47B6-842C74CF30BC}"/>
          </ac:picMkLst>
        </pc:picChg>
        <pc:picChg chg="add mod modCrop">
          <ac:chgData name="Eric J Prebys" userId="2423660181_tp_box_2" providerId="OAuth2" clId="{7A5D5A21-A55B-52FD-95D2-896217ECBE7C}" dt="2025-11-12T04:31:32.269" v="6126" actId="1037"/>
          <ac:picMkLst>
            <pc:docMk/>
            <pc:sldMk cId="205781419" sldId="319"/>
            <ac:picMk id="9" creationId="{1380129F-AD74-017D-17BD-2331FAA0EC5C}"/>
          </ac:picMkLst>
        </pc:picChg>
        <pc:picChg chg="add mod modCrop">
          <ac:chgData name="Eric J Prebys" userId="2423660181_tp_box_2" providerId="OAuth2" clId="{7A5D5A21-A55B-52FD-95D2-896217ECBE7C}" dt="2025-11-12T04:31:40.571" v="6136" actId="14100"/>
          <ac:picMkLst>
            <pc:docMk/>
            <pc:sldMk cId="205781419" sldId="319"/>
            <ac:picMk id="11" creationId="{9ADA2B5C-C57B-414F-4559-27161BC484B2}"/>
          </ac:picMkLst>
        </pc:picChg>
      </pc:sldChg>
      <pc:sldChg chg="addSp modSp new mod">
        <pc:chgData name="Eric J Prebys" userId="2423660181_tp_box_2" providerId="OAuth2" clId="{7A5D5A21-A55B-52FD-95D2-896217ECBE7C}" dt="2025-11-12T04:38:22.467" v="6622" actId="403"/>
        <pc:sldMkLst>
          <pc:docMk/>
          <pc:sldMk cId="2132080533" sldId="320"/>
        </pc:sldMkLst>
        <pc:spChg chg="mod">
          <ac:chgData name="Eric J Prebys" userId="2423660181_tp_box_2" providerId="OAuth2" clId="{7A5D5A21-A55B-52FD-95D2-896217ECBE7C}" dt="2025-11-12T04:32:21.912" v="6181" actId="20577"/>
          <ac:spMkLst>
            <pc:docMk/>
            <pc:sldMk cId="2132080533" sldId="320"/>
            <ac:spMk id="2" creationId="{FE8EAB89-D9ED-8B1E-4D21-D4AEFED318A4}"/>
          </ac:spMkLst>
        </pc:spChg>
        <pc:spChg chg="mod">
          <ac:chgData name="Eric J Prebys" userId="2423660181_tp_box_2" providerId="OAuth2" clId="{7A5D5A21-A55B-52FD-95D2-896217ECBE7C}" dt="2025-11-12T04:38:22.467" v="6622" actId="403"/>
          <ac:spMkLst>
            <pc:docMk/>
            <pc:sldMk cId="2132080533" sldId="320"/>
            <ac:spMk id="3" creationId="{7E1EFA5D-C93F-DD93-E985-DCE525314271}"/>
          </ac:spMkLst>
        </pc:spChg>
        <pc:spChg chg="add mod">
          <ac:chgData name="Eric J Prebys" userId="2423660181_tp_box_2" providerId="OAuth2" clId="{7A5D5A21-A55B-52FD-95D2-896217ECBE7C}" dt="2025-11-12T04:37:12.764" v="6532" actId="14100"/>
          <ac:spMkLst>
            <pc:docMk/>
            <pc:sldMk cId="2132080533" sldId="320"/>
            <ac:spMk id="8" creationId="{703635DA-8DED-FA20-1EA4-97A164F2A4EA}"/>
          </ac:spMkLst>
        </pc:spChg>
        <pc:spChg chg="add mod">
          <ac:chgData name="Eric J Prebys" userId="2423660181_tp_box_2" providerId="OAuth2" clId="{7A5D5A21-A55B-52FD-95D2-896217ECBE7C}" dt="2025-11-12T04:36:57.358" v="6497" actId="14100"/>
          <ac:spMkLst>
            <pc:docMk/>
            <pc:sldMk cId="2132080533" sldId="320"/>
            <ac:spMk id="9" creationId="{4AE59144-30D4-7E88-346C-2D1A4989706D}"/>
          </ac:spMkLst>
        </pc:spChg>
        <pc:spChg chg="add mod">
          <ac:chgData name="Eric J Prebys" userId="2423660181_tp_box_2" providerId="OAuth2" clId="{7A5D5A21-A55B-52FD-95D2-896217ECBE7C}" dt="2025-11-12T04:37:33.666" v="6539" actId="1035"/>
          <ac:spMkLst>
            <pc:docMk/>
            <pc:sldMk cId="2132080533" sldId="320"/>
            <ac:spMk id="10" creationId="{4C355194-F3A2-FD43-9D07-083EE5AA534D}"/>
          </ac:spMkLst>
        </pc:spChg>
        <pc:spChg chg="add mod">
          <ac:chgData name="Eric J Prebys" userId="2423660181_tp_box_2" providerId="OAuth2" clId="{7A5D5A21-A55B-52FD-95D2-896217ECBE7C}" dt="2025-11-12T04:37:21.798" v="6534" actId="1076"/>
          <ac:spMkLst>
            <pc:docMk/>
            <pc:sldMk cId="2132080533" sldId="320"/>
            <ac:spMk id="11" creationId="{1ECC4CEC-80DE-1267-0DEC-CAE5491D801A}"/>
          </ac:spMkLst>
        </pc:spChg>
        <pc:spChg chg="add mod">
          <ac:chgData name="Eric J Prebys" userId="2423660181_tp_box_2" providerId="OAuth2" clId="{7A5D5A21-A55B-52FD-95D2-896217ECBE7C}" dt="2025-11-12T04:37:46.438" v="6542" actId="14100"/>
          <ac:spMkLst>
            <pc:docMk/>
            <pc:sldMk cId="2132080533" sldId="320"/>
            <ac:spMk id="12" creationId="{3BB489B8-82A0-6D91-03F2-284299AFF9C5}"/>
          </ac:spMkLst>
        </pc:spChg>
        <pc:spChg chg="add mod">
          <ac:chgData name="Eric J Prebys" userId="2423660181_tp_box_2" providerId="OAuth2" clId="{7A5D5A21-A55B-52FD-95D2-896217ECBE7C}" dt="2025-11-12T04:37:57.424" v="6552" actId="1036"/>
          <ac:spMkLst>
            <pc:docMk/>
            <pc:sldMk cId="2132080533" sldId="320"/>
            <ac:spMk id="13" creationId="{66BD0CBB-50BB-D291-C734-E4D722E8027B}"/>
          </ac:spMkLst>
        </pc:spChg>
        <pc:picChg chg="add mod">
          <ac:chgData name="Eric J Prebys" userId="2423660181_tp_box_2" providerId="OAuth2" clId="{7A5D5A21-A55B-52FD-95D2-896217ECBE7C}" dt="2025-11-12T04:37:54.266" v="6546" actId="1076"/>
          <ac:picMkLst>
            <pc:docMk/>
            <pc:sldMk cId="2132080533" sldId="320"/>
            <ac:picMk id="7" creationId="{F5C03CEF-4BD3-869F-7070-F222908656E8}"/>
          </ac:picMkLst>
        </pc:picChg>
      </pc:sldChg>
      <pc:sldChg chg="addSp modSp new mod">
        <pc:chgData name="Eric J Prebys" userId="2423660181_tp_box_2" providerId="OAuth2" clId="{7A5D5A21-A55B-52FD-95D2-896217ECBE7C}" dt="2025-11-12T04:45:58.414" v="7212" actId="20577"/>
        <pc:sldMkLst>
          <pc:docMk/>
          <pc:sldMk cId="877316622" sldId="321"/>
        </pc:sldMkLst>
        <pc:spChg chg="mod">
          <ac:chgData name="Eric J Prebys" userId="2423660181_tp_box_2" providerId="OAuth2" clId="{7A5D5A21-A55B-52FD-95D2-896217ECBE7C}" dt="2025-11-12T04:38:48.496" v="6701" actId="20577"/>
          <ac:spMkLst>
            <pc:docMk/>
            <pc:sldMk cId="877316622" sldId="321"/>
            <ac:spMk id="2" creationId="{731106C4-4642-66C5-9AEC-AC5A96EF10B2}"/>
          </ac:spMkLst>
        </pc:spChg>
        <pc:spChg chg="mod">
          <ac:chgData name="Eric J Prebys" userId="2423660181_tp_box_2" providerId="OAuth2" clId="{7A5D5A21-A55B-52FD-95D2-896217ECBE7C}" dt="2025-11-12T04:45:58.414" v="7212" actId="20577"/>
          <ac:spMkLst>
            <pc:docMk/>
            <pc:sldMk cId="877316622" sldId="321"/>
            <ac:spMk id="3" creationId="{8A5C20E1-EA6D-076A-B888-4771D1C3072C}"/>
          </ac:spMkLst>
        </pc:spChg>
        <pc:picChg chg="add mod">
          <ac:chgData name="Eric J Prebys" userId="2423660181_tp_box_2" providerId="OAuth2" clId="{7A5D5A21-A55B-52FD-95D2-896217ECBE7C}" dt="2025-11-12T04:45:15.070" v="7045" actId="14100"/>
          <ac:picMkLst>
            <pc:docMk/>
            <pc:sldMk cId="877316622" sldId="321"/>
            <ac:picMk id="7" creationId="{F2482320-14B4-F8A4-3896-2A46092C2B57}"/>
          </ac:picMkLst>
        </pc:picChg>
        <pc:picChg chg="add mod">
          <ac:chgData name="Eric J Prebys" userId="2423660181_tp_box_2" providerId="OAuth2" clId="{7A5D5A21-A55B-52FD-95D2-896217ECBE7C}" dt="2025-11-12T04:41:36.370" v="6803" actId="1076"/>
          <ac:picMkLst>
            <pc:docMk/>
            <pc:sldMk cId="877316622" sldId="321"/>
            <ac:picMk id="1026" creationId="{C193CB83-BC4B-C129-C637-02EB71A67359}"/>
          </ac:picMkLst>
        </pc:picChg>
      </pc:sldChg>
      <pc:sldChg chg="addSp modSp new mod">
        <pc:chgData name="Eric J Prebys" userId="2423660181_tp_box_2" providerId="OAuth2" clId="{7A5D5A21-A55B-52FD-95D2-896217ECBE7C}" dt="2025-11-12T04:56:43.173" v="7671" actId="20577"/>
        <pc:sldMkLst>
          <pc:docMk/>
          <pc:sldMk cId="3900605239" sldId="322"/>
        </pc:sldMkLst>
        <pc:spChg chg="mod">
          <ac:chgData name="Eric J Prebys" userId="2423660181_tp_box_2" providerId="OAuth2" clId="{7A5D5A21-A55B-52FD-95D2-896217ECBE7C}" dt="2025-11-12T04:50:18.106" v="7336" actId="20577"/>
          <ac:spMkLst>
            <pc:docMk/>
            <pc:sldMk cId="3900605239" sldId="322"/>
            <ac:spMk id="2" creationId="{1ED079B6-ED3C-6123-3932-8C2097AF8F47}"/>
          </ac:spMkLst>
        </pc:spChg>
        <pc:spChg chg="mod">
          <ac:chgData name="Eric J Prebys" userId="2423660181_tp_box_2" providerId="OAuth2" clId="{7A5D5A21-A55B-52FD-95D2-896217ECBE7C}" dt="2025-11-12T04:56:43.173" v="7671" actId="20577"/>
          <ac:spMkLst>
            <pc:docMk/>
            <pc:sldMk cId="3900605239" sldId="322"/>
            <ac:spMk id="3" creationId="{6A6DDB05-C978-EFA8-5C38-40DAC4460260}"/>
          </ac:spMkLst>
        </pc:spChg>
        <pc:picChg chg="add mod">
          <ac:chgData name="Eric J Prebys" userId="2423660181_tp_box_2" providerId="OAuth2" clId="{7A5D5A21-A55B-52FD-95D2-896217ECBE7C}" dt="2025-11-12T04:56:00.564" v="7605" actId="1076"/>
          <ac:picMkLst>
            <pc:docMk/>
            <pc:sldMk cId="3900605239" sldId="322"/>
            <ac:picMk id="7" creationId="{CDCDA761-980A-A52D-558F-296CCE80156C}"/>
          </ac:picMkLst>
        </pc:picChg>
        <pc:picChg chg="add mod">
          <ac:chgData name="Eric J Prebys" userId="2423660181_tp_box_2" providerId="OAuth2" clId="{7A5D5A21-A55B-52FD-95D2-896217ECBE7C}" dt="2025-11-12T04:56:15.882" v="7610" actId="1076"/>
          <ac:picMkLst>
            <pc:docMk/>
            <pc:sldMk cId="3900605239" sldId="322"/>
            <ac:picMk id="2050" creationId="{9F1579EE-3876-F3B8-C00A-DE22E363CE11}"/>
          </ac:picMkLst>
        </pc:picChg>
        <pc:picChg chg="add mod">
          <ac:chgData name="Eric J Prebys" userId="2423660181_tp_box_2" providerId="OAuth2" clId="{7A5D5A21-A55B-52FD-95D2-896217ECBE7C}" dt="2025-11-12T04:56:31.101" v="7614" actId="1076"/>
          <ac:picMkLst>
            <pc:docMk/>
            <pc:sldMk cId="3900605239" sldId="322"/>
            <ac:picMk id="2052" creationId="{8DDE570D-DBFB-3CDA-45BB-D85FAABC1FD1}"/>
          </ac:picMkLst>
        </pc:picChg>
      </pc:sldChg>
      <pc:sldChg chg="addSp modSp new mod">
        <pc:chgData name="Eric J Prebys" userId="2423660181_tp_box_2" providerId="OAuth2" clId="{7A5D5A21-A55B-52FD-95D2-896217ECBE7C}" dt="2025-11-12T05:33:59.633" v="9632" actId="20577"/>
        <pc:sldMkLst>
          <pc:docMk/>
          <pc:sldMk cId="3957721715" sldId="323"/>
        </pc:sldMkLst>
        <pc:spChg chg="mod">
          <ac:chgData name="Eric J Prebys" userId="2423660181_tp_box_2" providerId="OAuth2" clId="{7A5D5A21-A55B-52FD-95D2-896217ECBE7C}" dt="2025-11-12T04:57:28.776" v="7684" actId="20577"/>
          <ac:spMkLst>
            <pc:docMk/>
            <pc:sldMk cId="3957721715" sldId="323"/>
            <ac:spMk id="2" creationId="{E7B18CE8-CD2D-20E7-9819-A117E003D76D}"/>
          </ac:spMkLst>
        </pc:spChg>
        <pc:spChg chg="mod">
          <ac:chgData name="Eric J Prebys" userId="2423660181_tp_box_2" providerId="OAuth2" clId="{7A5D5A21-A55B-52FD-95D2-896217ECBE7C}" dt="2025-11-12T05:33:59.633" v="9632" actId="20577"/>
          <ac:spMkLst>
            <pc:docMk/>
            <pc:sldMk cId="3957721715" sldId="323"/>
            <ac:spMk id="3" creationId="{140EF513-5CB5-97DF-222F-7F92D1514766}"/>
          </ac:spMkLst>
        </pc:spChg>
        <pc:picChg chg="add mod">
          <ac:chgData name="Eric J Prebys" userId="2423660181_tp_box_2" providerId="OAuth2" clId="{7A5D5A21-A55B-52FD-95D2-896217ECBE7C}" dt="2025-11-12T05:00:31.961" v="7691" actId="1076"/>
          <ac:picMkLst>
            <pc:docMk/>
            <pc:sldMk cId="3957721715" sldId="323"/>
            <ac:picMk id="3074" creationId="{8B167970-258E-7853-011C-01FB9BD3DF9C}"/>
          </ac:picMkLst>
        </pc:picChg>
        <pc:picChg chg="add mod">
          <ac:chgData name="Eric J Prebys" userId="2423660181_tp_box_2" providerId="OAuth2" clId="{7A5D5A21-A55B-52FD-95D2-896217ECBE7C}" dt="2025-11-12T05:33:48.617" v="9627" actId="1076"/>
          <ac:picMkLst>
            <pc:docMk/>
            <pc:sldMk cId="3957721715" sldId="323"/>
            <ac:picMk id="3076" creationId="{5F2349CC-25B2-51BC-81BE-1196085BC335}"/>
          </ac:picMkLst>
        </pc:picChg>
      </pc:sldChg>
      <pc:sldChg chg="addSp modSp new mod ord">
        <pc:chgData name="Eric J Prebys" userId="2423660181_tp_box_2" providerId="OAuth2" clId="{7A5D5A21-A55B-52FD-95D2-896217ECBE7C}" dt="2025-11-12T05:32:42.879" v="9540" actId="403"/>
        <pc:sldMkLst>
          <pc:docMk/>
          <pc:sldMk cId="856178435" sldId="324"/>
        </pc:sldMkLst>
        <pc:spChg chg="mod">
          <ac:chgData name="Eric J Prebys" userId="2423660181_tp_box_2" providerId="OAuth2" clId="{7A5D5A21-A55B-52FD-95D2-896217ECBE7C}" dt="2025-11-12T05:15:47.279" v="8642" actId="20577"/>
          <ac:spMkLst>
            <pc:docMk/>
            <pc:sldMk cId="856178435" sldId="324"/>
            <ac:spMk id="2" creationId="{6246D644-7486-F0D0-87DF-9FD8EC935E32}"/>
          </ac:spMkLst>
        </pc:spChg>
        <pc:spChg chg="mod">
          <ac:chgData name="Eric J Prebys" userId="2423660181_tp_box_2" providerId="OAuth2" clId="{7A5D5A21-A55B-52FD-95D2-896217ECBE7C}" dt="2025-11-12T05:32:42.879" v="9540" actId="403"/>
          <ac:spMkLst>
            <pc:docMk/>
            <pc:sldMk cId="856178435" sldId="324"/>
            <ac:spMk id="3" creationId="{70E1EF49-4710-F21A-E686-2CE694EDB83E}"/>
          </ac:spMkLst>
        </pc:spChg>
        <pc:picChg chg="add mod">
          <ac:chgData name="Eric J Prebys" userId="2423660181_tp_box_2" providerId="OAuth2" clId="{7A5D5A21-A55B-52FD-95D2-896217ECBE7C}" dt="2025-11-12T05:18:40.699" v="8908" actId="1076"/>
          <ac:picMkLst>
            <pc:docMk/>
            <pc:sldMk cId="856178435" sldId="324"/>
            <ac:picMk id="4098" creationId="{203456A2-A84D-BF01-D72F-B873E6A3D6CE}"/>
          </ac:picMkLst>
        </pc:picChg>
      </pc:sldChg>
      <pc:sldChg chg="modSp new mod">
        <pc:chgData name="Eric J Prebys" userId="2423660181_tp_box_2" providerId="OAuth2" clId="{7A5D5A21-A55B-52FD-95D2-896217ECBE7C}" dt="2025-11-12T05:40:04.886" v="10396" actId="20577"/>
        <pc:sldMkLst>
          <pc:docMk/>
          <pc:sldMk cId="47918925" sldId="325"/>
        </pc:sldMkLst>
        <pc:spChg chg="mod">
          <ac:chgData name="Eric J Prebys" userId="2423660181_tp_box_2" providerId="OAuth2" clId="{7A5D5A21-A55B-52FD-95D2-896217ECBE7C}" dt="2025-11-12T05:38:56.297" v="10172" actId="5793"/>
          <ac:spMkLst>
            <pc:docMk/>
            <pc:sldMk cId="47918925" sldId="325"/>
            <ac:spMk id="2" creationId="{81FC1B5B-C98F-69DE-41DB-0045B01335F2}"/>
          </ac:spMkLst>
        </pc:spChg>
        <pc:spChg chg="mod">
          <ac:chgData name="Eric J Prebys" userId="2423660181_tp_box_2" providerId="OAuth2" clId="{7A5D5A21-A55B-52FD-95D2-896217ECBE7C}" dt="2025-11-12T05:40:04.886" v="10396" actId="20577"/>
          <ac:spMkLst>
            <pc:docMk/>
            <pc:sldMk cId="47918925" sldId="325"/>
            <ac:spMk id="3" creationId="{4FC265A3-DDAB-A8DE-B0C5-1CFF6B5D4E4C}"/>
          </ac:spMkLst>
        </pc:spChg>
      </pc:sldChg>
      <pc:sldChg chg="modSp new del mod">
        <pc:chgData name="Eric J Prebys" userId="2423660181_tp_box_2" providerId="OAuth2" clId="{7A5D5A21-A55B-52FD-95D2-896217ECBE7C}" dt="2025-11-12T05:28:35.835" v="9170" actId="2696"/>
        <pc:sldMkLst>
          <pc:docMk/>
          <pc:sldMk cId="188178726" sldId="325"/>
        </pc:sldMkLst>
        <pc:spChg chg="mod">
          <ac:chgData name="Eric J Prebys" userId="2423660181_tp_box_2" providerId="OAuth2" clId="{7A5D5A21-A55B-52FD-95D2-896217ECBE7C}" dt="2025-11-12T05:24:31.962" v="9167" actId="20577"/>
          <ac:spMkLst>
            <pc:docMk/>
            <pc:sldMk cId="188178726" sldId="325"/>
            <ac:spMk id="2" creationId="{75F66A7E-7222-630F-6383-07C6A8AD790A}"/>
          </ac:spMkLst>
        </pc:spChg>
      </pc:sldChg>
      <pc:sldChg chg="new del">
        <pc:chgData name="Eric J Prebys" userId="2423660181_tp_box_2" providerId="OAuth2" clId="{7A5D5A21-A55B-52FD-95D2-896217ECBE7C}" dt="2025-11-12T05:28:30.457" v="9169" actId="2696"/>
        <pc:sldMkLst>
          <pc:docMk/>
          <pc:sldMk cId="984514867" sldId="326"/>
        </pc:sldMkLst>
      </pc:sldChg>
      <pc:sldChg chg="addSp modSp new mod">
        <pc:chgData name="Eric J Prebys" userId="2423660181_tp_box_2" providerId="OAuth2" clId="{7A5D5A21-A55B-52FD-95D2-896217ECBE7C}" dt="2025-11-12T05:47:55.604" v="10921" actId="403"/>
        <pc:sldMkLst>
          <pc:docMk/>
          <pc:sldMk cId="3490867111" sldId="326"/>
        </pc:sldMkLst>
        <pc:spChg chg="mod">
          <ac:chgData name="Eric J Prebys" userId="2423660181_tp_box_2" providerId="OAuth2" clId="{7A5D5A21-A55B-52FD-95D2-896217ECBE7C}" dt="2025-11-12T05:42:58.066" v="10434" actId="20577"/>
          <ac:spMkLst>
            <pc:docMk/>
            <pc:sldMk cId="3490867111" sldId="326"/>
            <ac:spMk id="2" creationId="{12308D5A-2A9A-012F-42E8-663B41BBF589}"/>
          </ac:spMkLst>
        </pc:spChg>
        <pc:spChg chg="mod">
          <ac:chgData name="Eric J Prebys" userId="2423660181_tp_box_2" providerId="OAuth2" clId="{7A5D5A21-A55B-52FD-95D2-896217ECBE7C}" dt="2025-11-12T05:47:55.604" v="10921" actId="403"/>
          <ac:spMkLst>
            <pc:docMk/>
            <pc:sldMk cId="3490867111" sldId="326"/>
            <ac:spMk id="3" creationId="{8FD730C2-AEF1-5DE7-C4AC-20B81AC439B0}"/>
          </ac:spMkLst>
        </pc:spChg>
        <pc:picChg chg="add mod">
          <ac:chgData name="Eric J Prebys" userId="2423660181_tp_box_2" providerId="OAuth2" clId="{7A5D5A21-A55B-52FD-95D2-896217ECBE7C}" dt="2025-11-12T05:43:36.786" v="10439" actId="1076"/>
          <ac:picMkLst>
            <pc:docMk/>
            <pc:sldMk cId="3490867111" sldId="326"/>
            <ac:picMk id="5122" creationId="{A86647A4-E357-AF75-2DDF-7A8347B97A4F}"/>
          </ac:picMkLst>
        </pc:picChg>
      </pc:sldChg>
      <pc:sldChg chg="addSp delSp modSp new mod ord">
        <pc:chgData name="Eric J Prebys" userId="2423660181_tp_box_2" providerId="OAuth2" clId="{7A5D5A21-A55B-52FD-95D2-896217ECBE7C}" dt="2025-11-12T15:32:31.234" v="11845" actId="20577"/>
        <pc:sldMkLst>
          <pc:docMk/>
          <pc:sldMk cId="1202600814" sldId="327"/>
        </pc:sldMkLst>
        <pc:spChg chg="mod">
          <ac:chgData name="Eric J Prebys" userId="2423660181_tp_box_2" providerId="OAuth2" clId="{7A5D5A21-A55B-52FD-95D2-896217ECBE7C}" dt="2025-11-12T15:17:03.865" v="11032" actId="20577"/>
          <ac:spMkLst>
            <pc:docMk/>
            <pc:sldMk cId="1202600814" sldId="327"/>
            <ac:spMk id="2" creationId="{483FC08C-2715-06D1-5E18-2648A2D265D8}"/>
          </ac:spMkLst>
        </pc:spChg>
        <pc:spChg chg="mod">
          <ac:chgData name="Eric J Prebys" userId="2423660181_tp_box_2" providerId="OAuth2" clId="{7A5D5A21-A55B-52FD-95D2-896217ECBE7C}" dt="2025-11-12T15:27:55.914" v="11834" actId="20577"/>
          <ac:spMkLst>
            <pc:docMk/>
            <pc:sldMk cId="1202600814" sldId="327"/>
            <ac:spMk id="3" creationId="{7F5C7761-F5B0-5D0F-FF13-74731DD01243}"/>
          </ac:spMkLst>
        </pc:spChg>
        <pc:spChg chg="add mod">
          <ac:chgData name="Eric J Prebys" userId="2423660181_tp_box_2" providerId="OAuth2" clId="{7A5D5A21-A55B-52FD-95D2-896217ECBE7C}" dt="2025-11-12T15:32:31.234" v="11845" actId="20577"/>
          <ac:spMkLst>
            <pc:docMk/>
            <pc:sldMk cId="1202600814" sldId="327"/>
            <ac:spMk id="7" creationId="{70B7943F-F525-C953-FCFC-FBC75A908025}"/>
          </ac:spMkLst>
        </pc:spChg>
        <pc:spChg chg="add del mod">
          <ac:chgData name="Eric J Prebys" userId="2423660181_tp_box_2" providerId="OAuth2" clId="{7A5D5A21-A55B-52FD-95D2-896217ECBE7C}" dt="2025-11-12T15:26:57.866" v="11715" actId="478"/>
          <ac:spMkLst>
            <pc:docMk/>
            <pc:sldMk cId="1202600814" sldId="327"/>
            <ac:spMk id="8" creationId="{872A126C-3B1C-2E7D-DC54-EF44BE79918D}"/>
          </ac:spMkLst>
        </pc:spChg>
        <pc:picChg chg="add mod">
          <ac:chgData name="Eric J Prebys" userId="2423660181_tp_box_2" providerId="OAuth2" clId="{7A5D5A21-A55B-52FD-95D2-896217ECBE7C}" dt="2025-11-12T15:28:02.585" v="11836" actId="14100"/>
          <ac:picMkLst>
            <pc:docMk/>
            <pc:sldMk cId="1202600814" sldId="327"/>
            <ac:picMk id="1026" creationId="{96AD5EC8-19B5-6248-60A8-56CDFD88BE8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641E0-C0FB-FB45-BE20-B5E285E46BDA}" type="datetimeFigureOut">
              <a:rPr lang="en-US" smtClean="0"/>
              <a:t>11/12/25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CD667F-4C0A-F045-9861-4468224AED64}" type="slidenum">
              <a:rPr lang="en-US" smtClean="0"/>
              <a:t>‹#›</a:t>
            </a:fld>
            <a:endParaRPr lang="en-US"/>
          </a:p>
        </p:txBody>
      </p:sp>
    </p:spTree>
    <p:extLst>
      <p:ext uri="{BB962C8B-B14F-4D97-AF65-F5344CB8AC3E}">
        <p14:creationId xmlns:p14="http://schemas.microsoft.com/office/powerpoint/2010/main" val="3643596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429168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48882"/>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5582482"/>
            <a:ext cx="6400800" cy="554404"/>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Science or Just Racism?</a:t>
            </a:r>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cxnSp>
        <p:nvCxnSpPr>
          <p:cNvPr id="8" name="Straight Connector 7"/>
          <p:cNvCxnSpPr/>
          <p:nvPr/>
        </p:nvCxnSpPr>
        <p:spPr>
          <a:xfrm flipV="1">
            <a:off x="294106" y="5472156"/>
            <a:ext cx="8643661" cy="364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p:cNvSpPr>
            <a:spLocks noGrp="1"/>
          </p:cNvSpPr>
          <p:nvPr>
            <p:ph type="sldNum" sz="quarter" idx="12"/>
          </p:nvPr>
        </p:nvSpPr>
        <p:spPr/>
        <p:txBody>
          <a:bodyPr/>
          <a:lstStyle/>
          <a:p>
            <a:pPr>
              <a:defRPr/>
            </a:pPr>
            <a:fld id="{8309CFA1-B09C-442F-85C3-919131D33D24}" type="slidenum">
              <a:rPr lang="en-US" smtClean="0"/>
              <a:pPr>
                <a:defRPr/>
              </a:pPr>
              <a:t>‹#›</a:t>
            </a:fld>
            <a:endParaRPr lang="en-US"/>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FRS-003-009 - Fall 2025</a:t>
            </a:r>
          </a:p>
        </p:txBody>
      </p:sp>
      <p:sp>
        <p:nvSpPr>
          <p:cNvPr id="5" name="Footer Placeholder 4"/>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p:cNvSpPr>
            <a:spLocks noGrp="1"/>
          </p:cNvSpPr>
          <p:nvPr>
            <p:ph type="sldNum" sz="quarter" idx="12"/>
          </p:nvPr>
        </p:nvSpPr>
        <p:spPr/>
        <p:txBody>
          <a:bodyPr/>
          <a:lstStyle/>
          <a:p>
            <a:pPr>
              <a:defRPr/>
            </a:pPr>
            <a:fld id="{05B137E2-35D0-4667-9362-8260FF57AB09}" type="slidenum">
              <a:rPr lang="en-US" smtClean="0"/>
              <a:pPr>
                <a:defRPr/>
              </a:pPr>
              <a:t>‹#›</a:t>
            </a:fld>
            <a:endParaRPr lang="en-US"/>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a:t>
            </a:fld>
            <a:endParaRPr 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Science or Just Racism?</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Science or Just Racism?</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a:t>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FRS-003-009 - Fall 2025</a:t>
            </a:r>
            <a:endParaRPr lang="en-US" dirty="0"/>
          </a:p>
        </p:txBody>
      </p:sp>
      <p:sp>
        <p:nvSpPr>
          <p:cNvPr id="8" name="Footer Placeholder 7"/>
          <p:cNvSpPr>
            <a:spLocks noGrp="1"/>
          </p:cNvSpPr>
          <p:nvPr>
            <p:ph type="ftr" sz="quarter" idx="11"/>
          </p:nvPr>
        </p:nvSpPr>
        <p:spPr/>
        <p:txBody>
          <a:bodyPr/>
          <a:lstStyle/>
          <a:p>
            <a:pPr>
              <a:defRPr/>
            </a:pPr>
            <a:r>
              <a:rPr lang="en-US"/>
              <a:t>Science or Just Racism?</a:t>
            </a:r>
            <a:endParaRPr lang="en-US">
              <a:latin typeface="+mn-lt"/>
            </a:endParaRPr>
          </a:p>
        </p:txBody>
      </p:sp>
      <p:sp>
        <p:nvSpPr>
          <p:cNvPr id="9" name="Slide Number Placeholder 8"/>
          <p:cNvSpPr>
            <a:spLocks noGrp="1"/>
          </p:cNvSpPr>
          <p:nvPr>
            <p:ph type="sldNum" sz="quarter" idx="12"/>
          </p:nvPr>
        </p:nvSpPr>
        <p:spPr/>
        <p:txBody>
          <a:bodyPr/>
          <a:lstStyle/>
          <a:p>
            <a:pPr>
              <a:defRPr/>
            </a:pPr>
            <a:fld id="{71013A5A-BD10-4E42-8EDD-42C4A14A642B}"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FRS-003-009 - Fall 2025</a:t>
            </a:r>
            <a:endParaRPr lang="en-US" dirty="0"/>
          </a:p>
        </p:txBody>
      </p:sp>
      <p:sp>
        <p:nvSpPr>
          <p:cNvPr id="4" name="Footer Placeholder 3"/>
          <p:cNvSpPr>
            <a:spLocks noGrp="1"/>
          </p:cNvSpPr>
          <p:nvPr>
            <p:ph type="ftr" sz="quarter" idx="11"/>
          </p:nvPr>
        </p:nvSpPr>
        <p:spPr/>
        <p:txBody>
          <a:bodyPr/>
          <a:lstStyle/>
          <a:p>
            <a:pPr>
              <a:defRPr/>
            </a:pPr>
            <a:r>
              <a:rPr lang="en-US"/>
              <a:t>Science or Just Racism?</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a:t>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FRS-003-009 - Fall 2025</a:t>
            </a:r>
            <a:endParaRPr lang="en-US" dirty="0"/>
          </a:p>
        </p:txBody>
      </p:sp>
      <p:sp>
        <p:nvSpPr>
          <p:cNvPr id="3" name="Footer Placeholder 2"/>
          <p:cNvSpPr>
            <a:spLocks noGrp="1"/>
          </p:cNvSpPr>
          <p:nvPr>
            <p:ph type="ftr" sz="quarter" idx="11"/>
          </p:nvPr>
        </p:nvSpPr>
        <p:spPr/>
        <p:txBody>
          <a:bodyPr/>
          <a:lstStyle/>
          <a:p>
            <a:pPr>
              <a:defRPr/>
            </a:pPr>
            <a:r>
              <a:rPr lang="en-US"/>
              <a:t>Science or Just Racism?</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a:t>
            </a:fld>
            <a:endParaRPr 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Science or Just Racism?</a:t>
            </a:r>
            <a:endParaRPr lang="en-US">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p>
        </p:txBody>
      </p:sp>
      <p:sp>
        <p:nvSpPr>
          <p:cNvPr id="6" name="Footer Placeholder 5"/>
          <p:cNvSpPr>
            <a:spLocks noGrp="1"/>
          </p:cNvSpPr>
          <p:nvPr>
            <p:ph type="ftr" sz="quarter" idx="11"/>
          </p:nvPr>
        </p:nvSpPr>
        <p:spPr/>
        <p:txBody>
          <a:bodyPr/>
          <a:lstStyle/>
          <a:p>
            <a:pPr>
              <a:defRPr/>
            </a:pPr>
            <a:r>
              <a:rPr lang="en-US"/>
              <a:t>Science or Just Racism?</a:t>
            </a:r>
            <a:endParaRPr lang="en-US">
              <a:latin typeface="+mn-lt"/>
            </a:endParaRPr>
          </a:p>
        </p:txBody>
      </p:sp>
      <p:sp>
        <p:nvSpPr>
          <p:cNvPr id="7" name="Slide Number Placeholder 6"/>
          <p:cNvSpPr>
            <a:spLocks noGrp="1"/>
          </p:cNvSpPr>
          <p:nvPr>
            <p:ph type="sldNum" sz="quarter" idx="12"/>
          </p:nvPr>
        </p:nvSpPr>
        <p:spPr/>
        <p:txBody>
          <a:bodyPr/>
          <a:lstStyle/>
          <a:p>
            <a:pPr>
              <a:defRPr/>
            </a:pPr>
            <a:fld id="{F58A0D8F-9A19-4D03-8318-653C6FCD8B95}" type="slidenum">
              <a:rPr lang="en-US" smtClean="0"/>
              <a:pPr>
                <a:defRPr/>
              </a:pPr>
              <a:t>‹#›</a:t>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1713" y="471448"/>
            <a:ext cx="8229600" cy="6282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713" y="1182021"/>
            <a:ext cx="8229600" cy="5441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a:t>FRS-003-009 - Fall 2025</a:t>
            </a:r>
            <a:endParaRPr lang="en-US" dirty="0"/>
          </a:p>
        </p:txBody>
      </p:sp>
      <p:sp>
        <p:nvSpPr>
          <p:cNvPr id="5" name="Footer Placeholder 4"/>
          <p:cNvSpPr>
            <a:spLocks noGrp="1"/>
          </p:cNvSpPr>
          <p:nvPr>
            <p:ph type="ftr" sz="quarter" idx="3"/>
          </p:nvPr>
        </p:nvSpPr>
        <p:spPr>
          <a:xfrm>
            <a:off x="3429000" y="18288"/>
            <a:ext cx="440944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Science or Just Racism?</a:t>
            </a:r>
            <a:endParaRPr lang="en-US" dirty="0">
              <a:latin typeface="+mn-lt"/>
            </a:endParaRPr>
          </a:p>
        </p:txBody>
      </p:sp>
      <p:sp>
        <p:nvSpPr>
          <p:cNvPr id="6" name="Slide Number Placeholder 5"/>
          <p:cNvSpPr>
            <a:spLocks noGrp="1"/>
          </p:cNvSpPr>
          <p:nvPr>
            <p:ph type="sldNum" sz="quarter" idx="4"/>
          </p:nvPr>
        </p:nvSpPr>
        <p:spPr>
          <a:xfrm>
            <a:off x="7909560" y="18288"/>
            <a:ext cx="77724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61210FB4-E372-466D-A3EB-21FD966A10F2}" type="slidenum">
              <a:rPr lang="en-US" smtClean="0"/>
              <a:pPr>
                <a:defRPr/>
              </a:pPr>
              <a:t>‹#›</a:t>
            </a:fld>
            <a:endParaRPr lang="en-US" dirty="0"/>
          </a:p>
        </p:txBody>
      </p:sp>
      <p:sp>
        <p:nvSpPr>
          <p:cNvPr id="9"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3" name="Picture 12"/>
          <p:cNvPicPr>
            <a:picLocks noChangeAspect="1"/>
          </p:cNvPicPr>
          <p:nvPr userDrawn="1"/>
        </p:nvPicPr>
        <p:blipFill>
          <a:blip r:embed="rId13"/>
          <a:stretch>
            <a:fillRect/>
          </a:stretch>
        </p:blipFill>
        <p:spPr>
          <a:xfrm>
            <a:off x="8781336" y="1"/>
            <a:ext cx="362663" cy="370830"/>
          </a:xfrm>
          <a:prstGeom prst="rect">
            <a:avLst/>
          </a:prstGeom>
        </p:spPr>
      </p:pic>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transition>
    <p:fade thruBlk="1"/>
  </p:transition>
  <p:hf hdr="0"/>
  <p:txStyles>
    <p:titleStyle>
      <a:lvl1pPr algn="l" defTabSz="914400" rtl="0" eaLnBrk="1" latinLnBrk="0" hangingPunct="1">
        <a:spcBef>
          <a:spcPct val="0"/>
        </a:spcBef>
        <a:buNone/>
        <a:defRPr sz="32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en.wikipedia.org/wiki/Paul_Broca"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Louis_Bolk" TargetMode="External"/><Relationship Id="rId2" Type="http://schemas.openxmlformats.org/officeDocument/2006/relationships/hyperlink" Target="https://en.wikipedia.org/wiki/Recapitulation_theory" TargetMode="Externa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On_the_Origin_of_Species" TargetMode="Externa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Inquiries_into_Human_Faculty_and_Its_Development" TargetMode="External"/><Relationship Id="rId2" Type="http://schemas.openxmlformats.org/officeDocument/2006/relationships/hyperlink" Target="https://en.wikipedia.org/wiki/Francis_Galton" TargetMode="Externa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imdb.com/title/tt0119177/"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The_Kallikak_Family"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pmc.ncbi.nlm.nih.gov/articles/PMC3987907/"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Stanford%E2%80%93Binet_Intelligence_Scales" TargetMode="External"/><Relationship Id="rId2" Type="http://schemas.openxmlformats.org/officeDocument/2006/relationships/hyperlink" Target="https://en.wikipedia.org/wiki/Binet%E2%80%93Simon_Intelligence_Test"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hyperlink" Target="https://www.amazon.com/Ever-Since-Darwin-Reflections-Natural/dp/0393308189" TargetMode="External"/><Relationship Id="rId2" Type="http://schemas.openxmlformats.org/officeDocument/2006/relationships/hyperlink" Target="https://www.amazon.com/dp/0393314251/" TargetMode="Externa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sycnet.apa.org/doiLanding?doi=10.1037%2F0003-066X.51.2.77" TargetMode="External"/><Relationship Id="rId2" Type="http://schemas.openxmlformats.org/officeDocument/2006/relationships/hyperlink" Target="https://en.wikipedia.org/wiki/Flynn_effect" TargetMode="Externa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hyperlink" Target="https://podcasts.apple.com/gb/podcast/my-year-in-mensa/id1492147103" TargetMode="External"/><Relationship Id="rId4" Type="http://schemas.openxmlformats.org/officeDocument/2006/relationships/hyperlink" Target="https://psycnet.apa.org/doiLanding?doi=10.1037%2F0033-2909.96.1.72"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Immigration_Act_of_1924"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Virginia_State_Colony_for_Epileptics_and_Feebleminded" TargetMode="External"/><Relationship Id="rId2" Type="http://schemas.openxmlformats.org/officeDocument/2006/relationships/hyperlink" Target="https://en.wikipedia.org/wiki/Buck_v._Bell" TargetMode="Externa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hyperlink" Target="https://www.niwrc.org/restoration-magazine/november-2020/past-and-current-united-states-policies-forced-sterilization?utm_source=chatgpt.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Inherit_the_Wind_(play)" TargetMode="External"/><Relationship Id="rId7" Type="http://schemas.openxmlformats.org/officeDocument/2006/relationships/image" Target="../media/image32.png"/><Relationship Id="rId2" Type="http://schemas.openxmlformats.org/officeDocument/2006/relationships/hyperlink" Target="https://en.wikipedia.org/wiki/Scopes_trial" TargetMode="Externa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hyperlink" Target="https://en.wikipedia.org/wiki/Civic_Biology" TargetMode="External"/><Relationship Id="rId4" Type="http://schemas.openxmlformats.org/officeDocument/2006/relationships/hyperlink" Target="https://en.wikipedia.org/wiki/Inherit_the_Wind_(1960_fil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en.wikipedia.org/wiki/Nazi_eugenic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npr.org/2025/07/08/nx-s1-5455647/trump-accounts-babies-what-to-know" TargetMode="External"/><Relationship Id="rId7" Type="http://schemas.openxmlformats.org/officeDocument/2006/relationships/image" Target="../media/image37.jpeg"/><Relationship Id="rId2" Type="http://schemas.openxmlformats.org/officeDocument/2006/relationships/hyperlink" Target="https://www.cnbc.com/2021/12/07/elon-musk-civilization-will-crumble-if-we-dont-have-more-children.html" TargetMode="Externa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hyperlink" Target="https://en.wikipedia.org/wiki/Cross_of_Honour_of_the_German_Mother"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The_Bell_Curve" TargetMode="External"/><Relationship Id="rId7" Type="http://schemas.openxmlformats.org/officeDocument/2006/relationships/hyperlink" Target="https://implicit.harvard.edu/implicit/takeatest.html" TargetMode="External"/><Relationship Id="rId2" Type="http://schemas.openxmlformats.org/officeDocument/2006/relationships/hyperlink" Target="https://en.wikipedia.org/wiki/Great_Replacement_conspiracy_theory" TargetMode="External"/><Relationship Id="rId1" Type="http://schemas.openxmlformats.org/officeDocument/2006/relationships/slideLayout" Target="../slideLayouts/slideLayout2.xml"/><Relationship Id="rId6" Type="http://schemas.openxmlformats.org/officeDocument/2006/relationships/image" Target="../media/image38.gif"/><Relationship Id="rId5" Type="http://schemas.openxmlformats.org/officeDocument/2006/relationships/hyperlink" Target="https://www.adl.org/resources/article/deplatform-tucker-carlson-and-great-replacement-theory" TargetMode="External"/><Relationship Id="rId4" Type="http://schemas.openxmlformats.org/officeDocument/2006/relationships/hyperlink" Target="https://en.wikipedia.org/wiki/Implicit_stereotyp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Reification_(fallac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en.wikipedia.org/wiki/Feeble-minde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Samuel_George_Morton"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1CE5-0ED1-1F3B-A9CB-59B3D9475D83}"/>
              </a:ext>
            </a:extLst>
          </p:cNvPr>
          <p:cNvSpPr>
            <a:spLocks noGrp="1"/>
          </p:cNvSpPr>
          <p:nvPr>
            <p:ph type="ctrTitle"/>
          </p:nvPr>
        </p:nvSpPr>
        <p:spPr/>
        <p:txBody>
          <a:bodyPr/>
          <a:lstStyle/>
          <a:p>
            <a:r>
              <a:rPr lang="en-US" dirty="0"/>
              <a:t>Science or Just Racism</a:t>
            </a:r>
          </a:p>
        </p:txBody>
      </p:sp>
      <p:sp>
        <p:nvSpPr>
          <p:cNvPr id="4" name="Subtitle 3">
            <a:extLst>
              <a:ext uri="{FF2B5EF4-FFF2-40B4-BE49-F238E27FC236}">
                <a16:creationId xmlns:a16="http://schemas.microsoft.com/office/drawing/2014/main" id="{054AAFC2-039B-5A2A-C93C-DB9A9EE8AF2E}"/>
              </a:ext>
            </a:extLst>
          </p:cNvPr>
          <p:cNvSpPr>
            <a:spLocks noGrp="1"/>
          </p:cNvSpPr>
          <p:nvPr>
            <p:ph type="subTitle" idx="1"/>
          </p:nvPr>
        </p:nvSpPr>
        <p:spPr/>
        <p:txBody>
          <a:bodyPr>
            <a:normAutofit fontScale="62500" lnSpcReduction="20000"/>
          </a:bodyPr>
          <a:lstStyle/>
          <a:p>
            <a:r>
              <a:rPr lang="en-US" dirty="0"/>
              <a:t>Eric Prebys</a:t>
            </a:r>
          </a:p>
          <a:p>
            <a:r>
              <a:rPr lang="en-US" dirty="0"/>
              <a:t>FRS-003-009</a:t>
            </a:r>
          </a:p>
        </p:txBody>
      </p:sp>
      <p:pic>
        <p:nvPicPr>
          <p:cNvPr id="3" name="Picture 2">
            <a:extLst>
              <a:ext uri="{FF2B5EF4-FFF2-40B4-BE49-F238E27FC236}">
                <a16:creationId xmlns:a16="http://schemas.microsoft.com/office/drawing/2014/main" id="{F9E37F2F-4A76-419A-8007-E2C029E43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555" y="455450"/>
            <a:ext cx="6234889" cy="3242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79B6-ED3C-6123-3932-8C2097AF8F47}"/>
              </a:ext>
            </a:extLst>
          </p:cNvPr>
          <p:cNvSpPr>
            <a:spLocks noGrp="1"/>
          </p:cNvSpPr>
          <p:nvPr>
            <p:ph type="title"/>
          </p:nvPr>
        </p:nvSpPr>
        <p:spPr/>
        <p:txBody>
          <a:bodyPr/>
          <a:lstStyle/>
          <a:p>
            <a:r>
              <a:rPr lang="en-US" dirty="0"/>
              <a:t>Measuring Skulls (cont’d)</a:t>
            </a:r>
          </a:p>
        </p:txBody>
      </p:sp>
      <p:sp>
        <p:nvSpPr>
          <p:cNvPr id="3" name="Content Placeholder 2">
            <a:extLst>
              <a:ext uri="{FF2B5EF4-FFF2-40B4-BE49-F238E27FC236}">
                <a16:creationId xmlns:a16="http://schemas.microsoft.com/office/drawing/2014/main" id="{6A6DDB05-C978-EFA8-5C38-40DAC4460260}"/>
              </a:ext>
            </a:extLst>
          </p:cNvPr>
          <p:cNvSpPr>
            <a:spLocks noGrp="1"/>
          </p:cNvSpPr>
          <p:nvPr>
            <p:ph idx="1"/>
          </p:nvPr>
        </p:nvSpPr>
        <p:spPr/>
        <p:txBody>
          <a:bodyPr>
            <a:normAutofit/>
          </a:bodyPr>
          <a:lstStyle/>
          <a:p>
            <a:r>
              <a:rPr lang="en-US" sz="2000" dirty="0"/>
              <a:t>Not content with simply measuring capacity, </a:t>
            </a:r>
            <a:r>
              <a:rPr lang="en-US" sz="2000" dirty="0">
                <a:hlinkClick r:id="rId2"/>
              </a:rPr>
              <a:t>Paul Broca </a:t>
            </a:r>
            <a:br>
              <a:rPr lang="en-US" sz="2000" dirty="0"/>
            </a:br>
            <a:r>
              <a:rPr lang="en-US" sz="2000" dirty="0"/>
              <a:t>took detailed measurements of different parts of the brain.  </a:t>
            </a:r>
          </a:p>
          <a:p>
            <a:pPr lvl="1"/>
            <a:r>
              <a:rPr lang="en-US" sz="1800" dirty="0"/>
              <a:t>In particular, the different parts of the corpus collosum.</a:t>
            </a:r>
          </a:p>
          <a:p>
            <a:r>
              <a:rPr lang="en-US" sz="2200" dirty="0"/>
              <a:t>Broca claimed that in superior people, the</a:t>
            </a:r>
            <a:br>
              <a:rPr lang="en-US" sz="2200" dirty="0"/>
            </a:br>
            <a:r>
              <a:rPr lang="en-US" sz="2200" dirty="0"/>
              <a:t>front part, or “genu”, relative to the back</a:t>
            </a:r>
            <a:br>
              <a:rPr lang="en-US" sz="2200" dirty="0"/>
            </a:br>
            <a:r>
              <a:rPr lang="en-US" sz="2200" dirty="0"/>
              <a:t>part, or “splenium”.</a:t>
            </a:r>
          </a:p>
          <a:p>
            <a:endParaRPr lang="en-US" sz="2200" dirty="0"/>
          </a:p>
          <a:p>
            <a:endParaRPr lang="en-US" sz="2200" dirty="0"/>
          </a:p>
          <a:p>
            <a:endParaRPr lang="en-US" sz="2200" dirty="0"/>
          </a:p>
          <a:p>
            <a:endParaRPr lang="en-US" sz="2200" dirty="0"/>
          </a:p>
          <a:p>
            <a:endParaRPr lang="en-US" sz="2200" dirty="0"/>
          </a:p>
          <a:p>
            <a:endParaRPr lang="en-US" sz="2200" dirty="0"/>
          </a:p>
          <a:p>
            <a:pPr lvl="1"/>
            <a:r>
              <a:rPr lang="en-US" sz="1800" dirty="0"/>
              <a:t>Not surprisingly, White people came out on top!</a:t>
            </a:r>
          </a:p>
        </p:txBody>
      </p:sp>
      <p:sp>
        <p:nvSpPr>
          <p:cNvPr id="4" name="Date Placeholder 3">
            <a:extLst>
              <a:ext uri="{FF2B5EF4-FFF2-40B4-BE49-F238E27FC236}">
                <a16:creationId xmlns:a16="http://schemas.microsoft.com/office/drawing/2014/main" id="{C0442988-AD16-FDBC-2FFA-51434337AE6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025B07AC-02B1-BE0E-41B0-2B03E84729E7}"/>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62D713C9-FEBC-DEAF-B25B-7785F9B42BC4}"/>
              </a:ext>
            </a:extLst>
          </p:cNvPr>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pic>
        <p:nvPicPr>
          <p:cNvPr id="2050" name="Picture 2" descr="undefined">
            <a:extLst>
              <a:ext uri="{FF2B5EF4-FFF2-40B4-BE49-F238E27FC236}">
                <a16:creationId xmlns:a16="http://schemas.microsoft.com/office/drawing/2014/main" id="{9F1579EE-3876-F3B8-C00A-DE22E363C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1321" y="471448"/>
            <a:ext cx="1411715" cy="20465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rpus Callosum Stroke: Causes, Effects, &amp; Treatment">
            <a:extLst>
              <a:ext uri="{FF2B5EF4-FFF2-40B4-BE49-F238E27FC236}">
                <a16:creationId xmlns:a16="http://schemas.microsoft.com/office/drawing/2014/main" id="{8DDE570D-DBFB-3CDA-45BB-D85FAABC1F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8598" y="3380129"/>
            <a:ext cx="3443774" cy="2295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DCDA761-980A-A52D-558F-296CCE80156C}"/>
              </a:ext>
            </a:extLst>
          </p:cNvPr>
          <p:cNvPicPr>
            <a:picLocks noChangeAspect="1"/>
          </p:cNvPicPr>
          <p:nvPr/>
        </p:nvPicPr>
        <p:blipFill>
          <a:blip r:embed="rId5"/>
          <a:stretch>
            <a:fillRect/>
          </a:stretch>
        </p:blipFill>
        <p:spPr>
          <a:xfrm>
            <a:off x="6169884" y="2598723"/>
            <a:ext cx="2844876" cy="4200983"/>
          </a:xfrm>
          <a:prstGeom prst="rect">
            <a:avLst/>
          </a:prstGeom>
        </p:spPr>
      </p:pic>
    </p:spTree>
    <p:extLst>
      <p:ext uri="{BB962C8B-B14F-4D97-AF65-F5344CB8AC3E}">
        <p14:creationId xmlns:p14="http://schemas.microsoft.com/office/powerpoint/2010/main" val="3900605239"/>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D644-7486-F0D0-87DF-9FD8EC935E32}"/>
              </a:ext>
            </a:extLst>
          </p:cNvPr>
          <p:cNvSpPr>
            <a:spLocks noGrp="1"/>
          </p:cNvSpPr>
          <p:nvPr>
            <p:ph type="title"/>
          </p:nvPr>
        </p:nvSpPr>
        <p:spPr/>
        <p:txBody>
          <a:bodyPr/>
          <a:lstStyle/>
          <a:p>
            <a:r>
              <a:rPr lang="en-US" dirty="0">
                <a:hlinkClick r:id="rId2"/>
              </a:rPr>
              <a:t>Recapitulation</a:t>
            </a:r>
            <a:endParaRPr lang="en-US" dirty="0"/>
          </a:p>
        </p:txBody>
      </p:sp>
      <p:sp>
        <p:nvSpPr>
          <p:cNvPr id="3" name="Content Placeholder 2">
            <a:extLst>
              <a:ext uri="{FF2B5EF4-FFF2-40B4-BE49-F238E27FC236}">
                <a16:creationId xmlns:a16="http://schemas.microsoft.com/office/drawing/2014/main" id="{70E1EF49-4710-F21A-E686-2CE694EDB83E}"/>
              </a:ext>
            </a:extLst>
          </p:cNvPr>
          <p:cNvSpPr>
            <a:spLocks noGrp="1"/>
          </p:cNvSpPr>
          <p:nvPr>
            <p:ph idx="1"/>
          </p:nvPr>
        </p:nvSpPr>
        <p:spPr/>
        <p:txBody>
          <a:bodyPr>
            <a:normAutofit/>
          </a:bodyPr>
          <a:lstStyle/>
          <a:p>
            <a:r>
              <a:rPr lang="en-US" sz="2000" dirty="0"/>
              <a:t>Developed by Étienne Serres in the 1820s,</a:t>
            </a:r>
            <a:br>
              <a:rPr lang="en-US" sz="2000" dirty="0"/>
            </a:br>
            <a:r>
              <a:rPr lang="en-US" sz="2000" dirty="0"/>
              <a:t>based on the work of Johann Friedrich </a:t>
            </a:r>
            <a:br>
              <a:rPr lang="en-US" sz="2000" dirty="0"/>
            </a:br>
            <a:r>
              <a:rPr lang="en-US" sz="2000" dirty="0"/>
              <a:t>Meckel, this theory is based on the hypothesis </a:t>
            </a:r>
            <a:br>
              <a:rPr lang="en-US" sz="2000" dirty="0"/>
            </a:br>
            <a:r>
              <a:rPr lang="en-US" sz="2000" dirty="0"/>
              <a:t>that the development of an organism from </a:t>
            </a:r>
            <a:br>
              <a:rPr lang="en-US" sz="2000" dirty="0"/>
            </a:br>
            <a:r>
              <a:rPr lang="en-US" sz="2000" dirty="0"/>
              <a:t>embryo to adulthood (ontology) mirrors its </a:t>
            </a:r>
            <a:br>
              <a:rPr lang="en-US" sz="2000" dirty="0"/>
            </a:br>
            <a:r>
              <a:rPr lang="en-US" sz="2000" dirty="0"/>
              <a:t>evolution from its remote ancestors (phylogeny).</a:t>
            </a:r>
          </a:p>
          <a:p>
            <a:r>
              <a:rPr lang="en-US" sz="2000" dirty="0"/>
              <a:t>As applied to race science, it put forward the claim that adults of “inferior” races (Blacks, Asians, </a:t>
            </a:r>
            <a:r>
              <a:rPr lang="en-US" sz="2000" dirty="0" err="1"/>
              <a:t>etc</a:t>
            </a:r>
            <a:r>
              <a:rPr lang="en-US" sz="2000" dirty="0"/>
              <a:t>) resembled the children of “superior” races (</a:t>
            </a:r>
            <a:r>
              <a:rPr lang="en-US" sz="2000" dirty="0" err="1"/>
              <a:t>i.e</a:t>
            </a:r>
            <a:r>
              <a:rPr lang="en-US" sz="2000" dirty="0"/>
              <a:t> Whites).  </a:t>
            </a:r>
          </a:p>
          <a:p>
            <a:pPr lvl="1"/>
            <a:r>
              <a:rPr lang="en-US" dirty="0"/>
              <a:t>People rushed to find pictures to support this hypothesis.</a:t>
            </a:r>
          </a:p>
          <a:p>
            <a:r>
              <a:rPr lang="en-US" sz="2000" dirty="0"/>
              <a:t>In 1926, Dutch anatomist </a:t>
            </a:r>
            <a:r>
              <a:rPr lang="en-US" sz="2000" dirty="0">
                <a:hlinkClick r:id="rId3"/>
              </a:rPr>
              <a:t>Louis Bolk</a:t>
            </a:r>
            <a:r>
              <a:rPr lang="en-US" sz="2000" dirty="0"/>
              <a:t> proposed “neoteny”, which held the </a:t>
            </a:r>
            <a:r>
              <a:rPr lang="en-US" sz="2000" i="1" dirty="0"/>
              <a:t>exact opposite view</a:t>
            </a:r>
            <a:r>
              <a:rPr lang="en-US" sz="2000" dirty="0"/>
              <a:t>; namely that the children of “superior” races were more similar to the adults of “inferior” races</a:t>
            </a:r>
          </a:p>
          <a:p>
            <a:pPr lvl="1"/>
            <a:r>
              <a:rPr lang="en-US" sz="1800" dirty="0"/>
              <a:t>And people rushed to find totally different pictures to support this hypothesis.</a:t>
            </a:r>
          </a:p>
        </p:txBody>
      </p:sp>
      <p:sp>
        <p:nvSpPr>
          <p:cNvPr id="4" name="Date Placeholder 3">
            <a:extLst>
              <a:ext uri="{FF2B5EF4-FFF2-40B4-BE49-F238E27FC236}">
                <a16:creationId xmlns:a16="http://schemas.microsoft.com/office/drawing/2014/main" id="{0181EB64-AC91-48C8-E96F-6FED93EB047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103FA922-1FF9-EFE1-5334-B926DC7CE7E6}"/>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01D1DCAD-F089-7CA0-599D-A54422F32E63}"/>
              </a:ext>
            </a:extLst>
          </p:cNvPr>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pic>
        <p:nvPicPr>
          <p:cNvPr id="4098" name="Picture 2" descr="undefined">
            <a:extLst>
              <a:ext uri="{FF2B5EF4-FFF2-40B4-BE49-F238E27FC236}">
                <a16:creationId xmlns:a16="http://schemas.microsoft.com/office/drawing/2014/main" id="{203456A2-A84D-BF01-D72F-B873E6A3D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7460" y="569420"/>
            <a:ext cx="2855912" cy="2496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178435"/>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8CE8-CD2D-20E7-9819-A117E003D76D}"/>
              </a:ext>
            </a:extLst>
          </p:cNvPr>
          <p:cNvSpPr>
            <a:spLocks noGrp="1"/>
          </p:cNvSpPr>
          <p:nvPr>
            <p:ph type="title"/>
          </p:nvPr>
        </p:nvSpPr>
        <p:spPr/>
        <p:txBody>
          <a:bodyPr/>
          <a:lstStyle/>
          <a:p>
            <a:r>
              <a:rPr lang="en-US" dirty="0"/>
              <a:t>Enter Darwin</a:t>
            </a:r>
          </a:p>
        </p:txBody>
      </p:sp>
      <p:sp>
        <p:nvSpPr>
          <p:cNvPr id="3" name="Content Placeholder 2">
            <a:extLst>
              <a:ext uri="{FF2B5EF4-FFF2-40B4-BE49-F238E27FC236}">
                <a16:creationId xmlns:a16="http://schemas.microsoft.com/office/drawing/2014/main" id="{140EF513-5CB5-97DF-222F-7F92D1514766}"/>
              </a:ext>
            </a:extLst>
          </p:cNvPr>
          <p:cNvSpPr>
            <a:spLocks noGrp="1"/>
          </p:cNvSpPr>
          <p:nvPr>
            <p:ph idx="1"/>
          </p:nvPr>
        </p:nvSpPr>
        <p:spPr/>
        <p:txBody>
          <a:bodyPr>
            <a:normAutofit lnSpcReduction="10000"/>
          </a:bodyPr>
          <a:lstStyle/>
          <a:p>
            <a:r>
              <a:rPr lang="en-US" sz="2000" dirty="0"/>
              <a:t>In 1859, Charles Darwin published “</a:t>
            </a:r>
            <a:r>
              <a:rPr lang="en-US" sz="2000" dirty="0">
                <a:hlinkClick r:id="rId2"/>
              </a:rPr>
              <a:t>On the Origin</a:t>
            </a:r>
            <a:br>
              <a:rPr lang="en-US" sz="2000" dirty="0">
                <a:hlinkClick r:id="rId2"/>
              </a:rPr>
            </a:br>
            <a:r>
              <a:rPr lang="en-US" sz="2000" dirty="0">
                <a:hlinkClick r:id="rId2"/>
              </a:rPr>
              <a:t>of Species</a:t>
            </a:r>
            <a:r>
              <a:rPr lang="en-US" sz="2000" dirty="0"/>
              <a:t>”</a:t>
            </a:r>
          </a:p>
          <a:p>
            <a:pPr lvl="1"/>
            <a:r>
              <a:rPr lang="en-US" sz="1600" dirty="0"/>
              <a:t>Full title: “On the Origin of Species by Means of Natural </a:t>
            </a:r>
            <a:br>
              <a:rPr lang="en-US" sz="1600" dirty="0"/>
            </a:br>
            <a:r>
              <a:rPr lang="en-US" sz="1600" dirty="0"/>
              <a:t>Selection, or the Preservation of </a:t>
            </a:r>
            <a:r>
              <a:rPr lang="en-US" sz="1600" dirty="0" err="1"/>
              <a:t>Favoured</a:t>
            </a:r>
            <a:r>
              <a:rPr lang="en-US" sz="1600" dirty="0"/>
              <a:t> Races in the </a:t>
            </a:r>
            <a:br>
              <a:rPr lang="en-US" sz="1600" dirty="0"/>
            </a:br>
            <a:r>
              <a:rPr lang="en-US" sz="1600" dirty="0"/>
              <a:t>Struggle for Life”</a:t>
            </a:r>
          </a:p>
          <a:p>
            <a:r>
              <a:rPr lang="en-US" sz="2000" dirty="0"/>
              <a:t>The basic tenets of his theory are that all animals,</a:t>
            </a:r>
            <a:br>
              <a:rPr lang="en-US" sz="2000" dirty="0"/>
            </a:br>
            <a:r>
              <a:rPr lang="en-US" sz="2000" dirty="0"/>
              <a:t>including humans, “evolve” based on the following</a:t>
            </a:r>
            <a:br>
              <a:rPr lang="en-US" sz="2000" dirty="0"/>
            </a:br>
            <a:r>
              <a:rPr lang="en-US" sz="2000" dirty="0"/>
              <a:t>tenets</a:t>
            </a:r>
          </a:p>
          <a:p>
            <a:pPr lvl="1"/>
            <a:r>
              <a:rPr lang="en-US" sz="1600" dirty="0"/>
              <a:t>Traits can be passed on from on generation to the next.</a:t>
            </a:r>
          </a:p>
          <a:p>
            <a:pPr lvl="1"/>
            <a:r>
              <a:rPr lang="en-US" sz="1600" dirty="0"/>
              <a:t>From time to time, random mutations introduce changes </a:t>
            </a:r>
            <a:br>
              <a:rPr lang="en-US" sz="1600" dirty="0"/>
            </a:br>
            <a:r>
              <a:rPr lang="en-US" sz="1600" dirty="0"/>
              <a:t>in organisms.</a:t>
            </a:r>
          </a:p>
          <a:p>
            <a:pPr lvl="1"/>
            <a:r>
              <a:rPr lang="en-US" sz="1600" dirty="0"/>
              <a:t>Changes that are advantageous to survival are “naturally </a:t>
            </a:r>
            <a:br>
              <a:rPr lang="en-US" sz="1600" dirty="0"/>
            </a:br>
            <a:r>
              <a:rPr lang="en-US" sz="1600" dirty="0"/>
              <a:t>selected”, in that the organisms that possess them are </a:t>
            </a:r>
            <a:br>
              <a:rPr lang="en-US" sz="1600" dirty="0"/>
            </a:br>
            <a:r>
              <a:rPr lang="en-US" sz="1600" dirty="0"/>
              <a:t>more likely to produce offspring.</a:t>
            </a:r>
          </a:p>
          <a:p>
            <a:r>
              <a:rPr lang="en-US" sz="1800" dirty="0"/>
              <a:t>This theory rocked the world and is the foundation</a:t>
            </a:r>
            <a:br>
              <a:rPr lang="en-US" sz="1800" dirty="0"/>
            </a:br>
            <a:r>
              <a:rPr lang="en-US" sz="1800" dirty="0"/>
              <a:t>of all modern biology.</a:t>
            </a:r>
          </a:p>
          <a:p>
            <a:r>
              <a:rPr lang="en-US" sz="1800" dirty="0"/>
              <a:t>Needless to say, it was also catnip to those interested</a:t>
            </a:r>
            <a:br>
              <a:rPr lang="en-US" sz="1800" dirty="0"/>
            </a:br>
            <a:r>
              <a:rPr lang="en-US" sz="1800" dirty="0"/>
              <a:t>in scientific racism.</a:t>
            </a:r>
            <a:br>
              <a:rPr lang="en-US" sz="1800" dirty="0"/>
            </a:br>
            <a:endParaRPr lang="en-US" sz="1800" dirty="0"/>
          </a:p>
        </p:txBody>
      </p:sp>
      <p:sp>
        <p:nvSpPr>
          <p:cNvPr id="4" name="Date Placeholder 3">
            <a:extLst>
              <a:ext uri="{FF2B5EF4-FFF2-40B4-BE49-F238E27FC236}">
                <a16:creationId xmlns:a16="http://schemas.microsoft.com/office/drawing/2014/main" id="{483DAD55-752E-A6AF-EA86-02ED148FDA8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68343578-083B-528A-1804-47E6D2326FE0}"/>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0B9D19A0-075C-D108-59D3-52C8F75ED3F7}"/>
              </a:ext>
            </a:extLst>
          </p:cNvPr>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pic>
        <p:nvPicPr>
          <p:cNvPr id="3074" name="Picture 2" descr="Three-quarter length portrait of sixty-year-old man, balding, with white hair and long white bushy beard, with heavy eyebrows shading his eyes looking thoughtfully into the distance, wearing a wide lapelled jacket">
            <a:extLst>
              <a:ext uri="{FF2B5EF4-FFF2-40B4-BE49-F238E27FC236}">
                <a16:creationId xmlns:a16="http://schemas.microsoft.com/office/drawing/2014/main" id="{8B167970-258E-7853-011C-01FB9BD3D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53" t="1016" r="11147" b="32786"/>
          <a:stretch>
            <a:fillRect/>
          </a:stretch>
        </p:blipFill>
        <p:spPr bwMode="auto">
          <a:xfrm>
            <a:off x="6389914" y="471448"/>
            <a:ext cx="2574835" cy="25994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defined">
            <a:extLst>
              <a:ext uri="{FF2B5EF4-FFF2-40B4-BE49-F238E27FC236}">
                <a16:creationId xmlns:a16="http://schemas.microsoft.com/office/drawing/2014/main" id="{5F2349CC-25B2-51BC-81BE-1196085BC33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75" b="38730"/>
          <a:stretch>
            <a:fillRect/>
          </a:stretch>
        </p:blipFill>
        <p:spPr bwMode="auto">
          <a:xfrm>
            <a:off x="6338585" y="3429000"/>
            <a:ext cx="2805415" cy="2449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721715"/>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8042B-C8A8-F379-7E67-89FFBBE98EAE}"/>
              </a:ext>
            </a:extLst>
          </p:cNvPr>
          <p:cNvSpPr>
            <a:spLocks noGrp="1"/>
          </p:cNvSpPr>
          <p:nvPr>
            <p:ph type="title"/>
          </p:nvPr>
        </p:nvSpPr>
        <p:spPr/>
        <p:txBody>
          <a:bodyPr/>
          <a:lstStyle/>
          <a:p>
            <a:r>
              <a:rPr lang="en-US" dirty="0">
                <a:hlinkClick r:id="rId2"/>
              </a:rPr>
              <a:t>Francis Galton </a:t>
            </a:r>
            <a:r>
              <a:rPr lang="en-US" dirty="0"/>
              <a:t>and “Eugenics”</a:t>
            </a:r>
          </a:p>
        </p:txBody>
      </p:sp>
      <p:sp>
        <p:nvSpPr>
          <p:cNvPr id="3" name="Content Placeholder 2">
            <a:extLst>
              <a:ext uri="{FF2B5EF4-FFF2-40B4-BE49-F238E27FC236}">
                <a16:creationId xmlns:a16="http://schemas.microsoft.com/office/drawing/2014/main" id="{BD2F9968-949E-C656-D384-4E6D5F647E96}"/>
              </a:ext>
            </a:extLst>
          </p:cNvPr>
          <p:cNvSpPr>
            <a:spLocks noGrp="1"/>
          </p:cNvSpPr>
          <p:nvPr>
            <p:ph idx="1"/>
          </p:nvPr>
        </p:nvSpPr>
        <p:spPr/>
        <p:txBody>
          <a:bodyPr>
            <a:normAutofit/>
          </a:bodyPr>
          <a:lstStyle/>
          <a:p>
            <a:r>
              <a:rPr lang="en-US" sz="2200" dirty="0"/>
              <a:t>Francis Galton was born to a wealthy family of</a:t>
            </a:r>
            <a:br>
              <a:rPr lang="en-US" sz="2200" dirty="0"/>
            </a:br>
            <a:r>
              <a:rPr lang="en-US" sz="2200" dirty="0"/>
              <a:t>gun-makers and bankers in Birmingham</a:t>
            </a:r>
          </a:p>
          <a:p>
            <a:pPr lvl="1"/>
            <a:r>
              <a:rPr lang="en-US" sz="1800" dirty="0"/>
              <a:t>i.e. “born on third base”.</a:t>
            </a:r>
          </a:p>
          <a:p>
            <a:pPr lvl="1"/>
            <a:r>
              <a:rPr lang="en-US" sz="1800" dirty="0"/>
              <a:t>He’s the half-cousin of Charles Darwin.</a:t>
            </a:r>
          </a:p>
          <a:p>
            <a:r>
              <a:rPr lang="en-US" sz="2200" dirty="0"/>
              <a:t>There is no question he was a prodigy, polymath, and a brilliant scientist</a:t>
            </a:r>
          </a:p>
          <a:p>
            <a:pPr lvl="1"/>
            <a:r>
              <a:rPr lang="en-US" sz="1800" dirty="0"/>
              <a:t>Made seminal contributions to meteorology, statistics (regression and correlation), psychology, biology (the nature and mechanism of heredity), and criminology (fingerprints).</a:t>
            </a:r>
          </a:p>
          <a:p>
            <a:r>
              <a:rPr lang="en-US" sz="2200" dirty="0"/>
              <a:t>What he’s mostly known for, however, is his belief that the human race could be “improved” through selective breeding.</a:t>
            </a:r>
          </a:p>
          <a:p>
            <a:pPr lvl="1"/>
            <a:r>
              <a:rPr lang="en-US" sz="1800" dirty="0"/>
              <a:t>Encouraging breeding by people deemed “superior”</a:t>
            </a:r>
          </a:p>
          <a:p>
            <a:pPr lvl="1"/>
            <a:r>
              <a:rPr lang="en-US" sz="1800" dirty="0"/>
              <a:t>Discouraging breeding by those deemed “inferior”</a:t>
            </a:r>
          </a:p>
          <a:p>
            <a:pPr lvl="1"/>
            <a:r>
              <a:rPr lang="en-US" sz="1800" dirty="0"/>
              <a:t>He put his beliefs in the book, </a:t>
            </a:r>
            <a:r>
              <a:rPr lang="en-US" sz="1800" dirty="0">
                <a:hlinkClick r:id="rId3"/>
              </a:rPr>
              <a:t>Inquiries into Human Faculty and Its Development</a:t>
            </a:r>
            <a:r>
              <a:rPr lang="en-US" sz="1800" dirty="0"/>
              <a:t> (1883), in which he coined the term “eugenics” to describe his belief.</a:t>
            </a:r>
          </a:p>
          <a:p>
            <a:endParaRPr lang="en-US" sz="2200" dirty="0"/>
          </a:p>
          <a:p>
            <a:pPr lvl="1"/>
            <a:endParaRPr lang="en-US" sz="1800" dirty="0"/>
          </a:p>
          <a:p>
            <a:pPr lvl="1"/>
            <a:endParaRPr lang="en-US" sz="1800" dirty="0"/>
          </a:p>
        </p:txBody>
      </p:sp>
      <p:sp>
        <p:nvSpPr>
          <p:cNvPr id="4" name="Date Placeholder 3">
            <a:extLst>
              <a:ext uri="{FF2B5EF4-FFF2-40B4-BE49-F238E27FC236}">
                <a16:creationId xmlns:a16="http://schemas.microsoft.com/office/drawing/2014/main" id="{9865531F-69B9-62C2-2DCC-5479AB9067C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692AEFA-E80D-BBC7-5951-74C4D2CF4A72}"/>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3CB28E7A-E541-668E-11D8-4AFDDF5F7DC9}"/>
              </a:ext>
            </a:extLst>
          </p:cNvPr>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pic>
        <p:nvPicPr>
          <p:cNvPr id="1026" name="Picture 2">
            <a:extLst>
              <a:ext uri="{FF2B5EF4-FFF2-40B4-BE49-F238E27FC236}">
                <a16:creationId xmlns:a16="http://schemas.microsoft.com/office/drawing/2014/main" id="{AB114EA4-5B09-6985-DC48-9CE06BCABD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74" t="4836" r="18442" b="50000"/>
          <a:stretch>
            <a:fillRect/>
          </a:stretch>
        </p:blipFill>
        <p:spPr bwMode="auto">
          <a:xfrm>
            <a:off x="7189712" y="471448"/>
            <a:ext cx="1770435" cy="185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63378"/>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7E53D-72A7-24DB-EDC1-8C4621D737F5}"/>
              </a:ext>
            </a:extLst>
          </p:cNvPr>
          <p:cNvSpPr>
            <a:spLocks noGrp="1"/>
          </p:cNvSpPr>
          <p:nvPr>
            <p:ph type="title"/>
          </p:nvPr>
        </p:nvSpPr>
        <p:spPr/>
        <p:txBody>
          <a:bodyPr/>
          <a:lstStyle/>
          <a:p>
            <a:r>
              <a:rPr lang="en-US" dirty="0"/>
              <a:t>Definition of Eugenics</a:t>
            </a:r>
          </a:p>
        </p:txBody>
      </p:sp>
      <p:sp>
        <p:nvSpPr>
          <p:cNvPr id="3" name="Content Placeholder 2">
            <a:extLst>
              <a:ext uri="{FF2B5EF4-FFF2-40B4-BE49-F238E27FC236}">
                <a16:creationId xmlns:a16="http://schemas.microsoft.com/office/drawing/2014/main" id="{14A560E6-F671-BA49-E9C0-5DE8EAFC427E}"/>
              </a:ext>
            </a:extLst>
          </p:cNvPr>
          <p:cNvSpPr>
            <a:spLocks noGrp="1"/>
          </p:cNvSpPr>
          <p:nvPr>
            <p:ph idx="1"/>
          </p:nvPr>
        </p:nvSpPr>
        <p:spPr/>
        <p:txBody>
          <a:bodyPr>
            <a:normAutofit lnSpcReduction="10000"/>
          </a:bodyPr>
          <a:lstStyle/>
          <a:p>
            <a:r>
              <a:rPr lang="en-US" dirty="0"/>
              <a:t>Galton summed up the term as follows</a:t>
            </a:r>
            <a:r>
              <a:rPr lang="en-US" dirty="0">
                <a:sym typeface="Wingdings" pitchFamily="2" charset="2"/>
              </a:rPr>
              <a:t> (emphasis mine)</a:t>
            </a:r>
            <a:endParaRPr lang="en-US" dirty="0"/>
          </a:p>
          <a:p>
            <a:pPr lvl="1"/>
            <a:r>
              <a:rPr lang="en-US" sz="1800" dirty="0"/>
              <a:t>“We greatly want a brief word to express the science of </a:t>
            </a:r>
            <a:r>
              <a:rPr lang="en-US" sz="1800" i="1" dirty="0"/>
              <a:t>improving stock</a:t>
            </a:r>
            <a:r>
              <a:rPr lang="en-US" sz="1800" dirty="0"/>
              <a:t>, which is by no means confined to questions of judicious mating, but which, especially in the case of man, takes cognizance of all influences that tend in however remote a degree to give the more suitable races or strains of blood a better chance of prevailing speedily over the less suitable than they otherwise would have had.”</a:t>
            </a:r>
          </a:p>
          <a:p>
            <a:r>
              <a:rPr lang="en-US" sz="2200" dirty="0"/>
              <a:t>Within this context, Galton actually held some progressive views.</a:t>
            </a:r>
          </a:p>
          <a:p>
            <a:pPr lvl="1"/>
            <a:r>
              <a:rPr lang="en-US" sz="1800" dirty="0"/>
              <a:t>He believed that ”superior stock” </a:t>
            </a:r>
            <a:r>
              <a:rPr lang="en-US" sz="1800" i="1" dirty="0"/>
              <a:t>could in principle </a:t>
            </a:r>
            <a:r>
              <a:rPr lang="en-US" sz="1800" dirty="0"/>
              <a:t>transcend existing social classes (but how often did it?)</a:t>
            </a:r>
          </a:p>
          <a:p>
            <a:pPr lvl="1"/>
            <a:r>
              <a:rPr lang="en-US" sz="1800" dirty="0"/>
              <a:t>Rejected traditional “racism”, at least at some level.</a:t>
            </a:r>
          </a:p>
          <a:p>
            <a:r>
              <a:rPr lang="en-US" sz="2200" dirty="0"/>
              <a:t>Still we’re back to the problem of reification.</a:t>
            </a:r>
          </a:p>
          <a:p>
            <a:pPr lvl="1"/>
            <a:r>
              <a:rPr lang="en-US" sz="1800" dirty="0"/>
              <a:t>What exactly did “improving the stock” mean?</a:t>
            </a:r>
          </a:p>
          <a:p>
            <a:pPr lvl="1"/>
            <a:r>
              <a:rPr lang="en-US" sz="1800" dirty="0"/>
              <a:t>He never really defined the term, as far as I (and ChatGPT) can tell.</a:t>
            </a:r>
          </a:p>
          <a:p>
            <a:pPr lvl="1"/>
            <a:r>
              <a:rPr lang="en-US" sz="1800" dirty="0"/>
              <a:t>He appears to taken it as axiomatic that the British aristocracy should serve as the ideal.</a:t>
            </a:r>
          </a:p>
        </p:txBody>
      </p:sp>
      <p:sp>
        <p:nvSpPr>
          <p:cNvPr id="4" name="Date Placeholder 3">
            <a:extLst>
              <a:ext uri="{FF2B5EF4-FFF2-40B4-BE49-F238E27FC236}">
                <a16:creationId xmlns:a16="http://schemas.microsoft.com/office/drawing/2014/main" id="{6127ACB1-C6F8-5B5F-4CD2-A5F28749D9F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90BBD1E-F52C-960D-D1DC-EECA2A3B030F}"/>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35622227-6E85-3BEF-98D1-B519EB96A14A}"/>
              </a:ext>
            </a:extLst>
          </p:cNvPr>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spTree>
    <p:extLst>
      <p:ext uri="{BB962C8B-B14F-4D97-AF65-F5344CB8AC3E}">
        <p14:creationId xmlns:p14="http://schemas.microsoft.com/office/powerpoint/2010/main" val="32639312"/>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8D5A-2A9A-012F-42E8-663B41BBF589}"/>
              </a:ext>
            </a:extLst>
          </p:cNvPr>
          <p:cNvSpPr>
            <a:spLocks noGrp="1"/>
          </p:cNvSpPr>
          <p:nvPr>
            <p:ph type="title"/>
          </p:nvPr>
        </p:nvSpPr>
        <p:spPr/>
        <p:txBody>
          <a:bodyPr/>
          <a:lstStyle/>
          <a:p>
            <a:r>
              <a:rPr lang="en-US" dirty="0"/>
              <a:t>Digression: The Movie </a:t>
            </a:r>
            <a:r>
              <a:rPr lang="en-US" dirty="0">
                <a:hlinkClick r:id="rId2"/>
              </a:rPr>
              <a:t>Gattaca</a:t>
            </a:r>
            <a:endParaRPr lang="en-US" dirty="0"/>
          </a:p>
        </p:txBody>
      </p:sp>
      <p:sp>
        <p:nvSpPr>
          <p:cNvPr id="3" name="Content Placeholder 2">
            <a:extLst>
              <a:ext uri="{FF2B5EF4-FFF2-40B4-BE49-F238E27FC236}">
                <a16:creationId xmlns:a16="http://schemas.microsoft.com/office/drawing/2014/main" id="{8FD730C2-AEF1-5DE7-C4AC-20B81AC439B0}"/>
              </a:ext>
            </a:extLst>
          </p:cNvPr>
          <p:cNvSpPr>
            <a:spLocks noGrp="1"/>
          </p:cNvSpPr>
          <p:nvPr>
            <p:ph idx="1"/>
          </p:nvPr>
        </p:nvSpPr>
        <p:spPr/>
        <p:txBody>
          <a:bodyPr>
            <a:normAutofit/>
          </a:bodyPr>
          <a:lstStyle/>
          <a:p>
            <a:r>
              <a:rPr lang="en-US" sz="2000" dirty="0"/>
              <a:t>This 1997 movie imagined a world in which DNA</a:t>
            </a:r>
            <a:br>
              <a:rPr lang="en-US" sz="2000" dirty="0"/>
            </a:br>
            <a:r>
              <a:rPr lang="en-US" sz="2000" dirty="0"/>
              <a:t>testing has become 100% predictive.</a:t>
            </a:r>
          </a:p>
          <a:p>
            <a:pPr lvl="1"/>
            <a:r>
              <a:rPr lang="en-US" sz="1800" dirty="0"/>
              <a:t>Easily tested by a simple pin prick.</a:t>
            </a:r>
          </a:p>
          <a:p>
            <a:r>
              <a:rPr lang="en-US" sz="2000" dirty="0"/>
              <a:t>It’s therefore used as a the entire basis for a </a:t>
            </a:r>
            <a:br>
              <a:rPr lang="en-US" sz="2000" dirty="0"/>
            </a:br>
            <a:r>
              <a:rPr lang="en-US" sz="2000" dirty="0"/>
              <a:t>persons position in society:</a:t>
            </a:r>
          </a:p>
          <a:p>
            <a:pPr lvl="1"/>
            <a:r>
              <a:rPr lang="en-US" sz="1800" dirty="0"/>
              <a:t>The job they can hold</a:t>
            </a:r>
          </a:p>
          <a:p>
            <a:pPr lvl="1"/>
            <a:r>
              <a:rPr lang="en-US" sz="1800" dirty="0"/>
              <a:t>The person they can date</a:t>
            </a:r>
          </a:p>
          <a:p>
            <a:pPr lvl="1"/>
            <a:r>
              <a:rPr lang="en-US" sz="1800" dirty="0"/>
              <a:t>Who gets to to reproduce</a:t>
            </a:r>
          </a:p>
          <a:p>
            <a:r>
              <a:rPr lang="en-US" sz="2000" dirty="0"/>
              <a:t>Such a thing was of course the dream of the </a:t>
            </a:r>
            <a:br>
              <a:rPr lang="en-US" sz="2000" dirty="0"/>
            </a:br>
            <a:r>
              <a:rPr lang="en-US" sz="2000" dirty="0"/>
              <a:t>eugenicists.</a:t>
            </a:r>
          </a:p>
          <a:p>
            <a:pPr lvl="1"/>
            <a:r>
              <a:rPr lang="en-US" sz="1800" dirty="0"/>
              <a:t>Although they of course did not yet know about DNA</a:t>
            </a:r>
          </a:p>
          <a:p>
            <a:r>
              <a:rPr lang="en-US" sz="2000" dirty="0"/>
              <a:t>Obviously, things turn out to be a bit more complicated in the movie, just as they turn out to be in real life.</a:t>
            </a:r>
            <a:br>
              <a:rPr lang="en-US" sz="2000" dirty="0"/>
            </a:br>
            <a:endParaRPr lang="en-US" sz="2000" dirty="0"/>
          </a:p>
        </p:txBody>
      </p:sp>
      <p:sp>
        <p:nvSpPr>
          <p:cNvPr id="4" name="Date Placeholder 3">
            <a:extLst>
              <a:ext uri="{FF2B5EF4-FFF2-40B4-BE49-F238E27FC236}">
                <a16:creationId xmlns:a16="http://schemas.microsoft.com/office/drawing/2014/main" id="{CAF7E92A-D045-363E-1F55-5BDD449587EA}"/>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159228E5-0211-56FC-A58E-490501631199}"/>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DEF1409D-F9A1-21B4-97D3-6A0BFBC25DEC}"/>
              </a:ext>
            </a:extLst>
          </p:cNvPr>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pic>
        <p:nvPicPr>
          <p:cNvPr id="5122" name="Picture 2">
            <a:extLst>
              <a:ext uri="{FF2B5EF4-FFF2-40B4-BE49-F238E27FC236}">
                <a16:creationId xmlns:a16="http://schemas.microsoft.com/office/drawing/2014/main" id="{A86647A4-E357-AF75-2DDF-7A8347B97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286" y="471448"/>
            <a:ext cx="25908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867111"/>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C600-E961-9A26-18E0-5AC26F23F2EF}"/>
              </a:ext>
            </a:extLst>
          </p:cNvPr>
          <p:cNvSpPr>
            <a:spLocks noGrp="1"/>
          </p:cNvSpPr>
          <p:nvPr>
            <p:ph type="title"/>
          </p:nvPr>
        </p:nvSpPr>
        <p:spPr/>
        <p:txBody>
          <a:bodyPr/>
          <a:lstStyle/>
          <a:p>
            <a:r>
              <a:rPr lang="en-US" dirty="0"/>
              <a:t>Spread of Eugenics and its Effects</a:t>
            </a:r>
          </a:p>
        </p:txBody>
      </p:sp>
      <p:sp>
        <p:nvSpPr>
          <p:cNvPr id="3" name="Content Placeholder 2">
            <a:extLst>
              <a:ext uri="{FF2B5EF4-FFF2-40B4-BE49-F238E27FC236}">
                <a16:creationId xmlns:a16="http://schemas.microsoft.com/office/drawing/2014/main" id="{CEB0BD99-14D5-ECDF-6060-61CC27B987FA}"/>
              </a:ext>
            </a:extLst>
          </p:cNvPr>
          <p:cNvSpPr>
            <a:spLocks noGrp="1"/>
          </p:cNvSpPr>
          <p:nvPr>
            <p:ph idx="1"/>
          </p:nvPr>
        </p:nvSpPr>
        <p:spPr/>
        <p:txBody>
          <a:bodyPr>
            <a:normAutofit/>
          </a:bodyPr>
          <a:lstStyle/>
          <a:p>
            <a:r>
              <a:rPr lang="en-US" sz="2000" dirty="0"/>
              <a:t>Galton’s views took a while to catch on, but in the </a:t>
            </a:r>
            <a:br>
              <a:rPr lang="en-US" sz="2000" dirty="0"/>
            </a:br>
            <a:r>
              <a:rPr lang="en-US" sz="2000" dirty="0"/>
              <a:t>early 20</a:t>
            </a:r>
            <a:r>
              <a:rPr lang="en-US" sz="2000" baseline="30000" dirty="0"/>
              <a:t>th</a:t>
            </a:r>
            <a:r>
              <a:rPr lang="en-US" sz="2000" dirty="0"/>
              <a:t> century, they took off with a vengeance.</a:t>
            </a:r>
          </a:p>
          <a:p>
            <a:pPr lvl="1"/>
            <a:r>
              <a:rPr lang="en-US" sz="1800" dirty="0"/>
              <a:t>Between 1903 and 1907, Eugenics Societies were </a:t>
            </a:r>
            <a:br>
              <a:rPr lang="en-US" sz="1800" dirty="0"/>
            </a:br>
            <a:r>
              <a:rPr lang="en-US" sz="1800" dirty="0"/>
              <a:t>formed in both the UK and the US.</a:t>
            </a:r>
          </a:p>
          <a:p>
            <a:r>
              <a:rPr lang="en-US" sz="2000" dirty="0"/>
              <a:t>Whereas Galton had prosed mostly voluntary breeding choices, with possibly incentives for breeding that built “good stock”, these societies quickly took a much darker turn.</a:t>
            </a:r>
          </a:p>
          <a:p>
            <a:pPr lvl="1"/>
            <a:r>
              <a:rPr lang="en-US" sz="1800" dirty="0"/>
              <a:t>They encouraged outlawing reproduction for “inferior people”, up to and including forced sterilization.  </a:t>
            </a:r>
          </a:p>
          <a:p>
            <a:pPr lvl="1"/>
            <a:r>
              <a:rPr lang="en-US" sz="1800" dirty="0"/>
              <a:t>In 1907, Indiana became the first state to mandate forced sterilization for “confirmed criminals, idiots, imbeciles, and rapists”</a:t>
            </a:r>
          </a:p>
          <a:p>
            <a:pPr lvl="1"/>
            <a:r>
              <a:rPr lang="en-US" sz="1800" dirty="0"/>
              <a:t>Over 30 states followed suit!</a:t>
            </a:r>
          </a:p>
          <a:p>
            <a:r>
              <a:rPr lang="en-US" sz="2000" dirty="0"/>
              <a:t>In 1912, the first International Eugenics </a:t>
            </a:r>
            <a:br>
              <a:rPr lang="en-US" sz="2000" dirty="0"/>
            </a:br>
            <a:r>
              <a:rPr lang="en-US" sz="2000" dirty="0"/>
              <a:t>Conference was held in London.</a:t>
            </a:r>
          </a:p>
          <a:p>
            <a:pPr lvl="1"/>
            <a:r>
              <a:rPr lang="en-US" sz="1800" dirty="0"/>
              <a:t>Declared Eugenics a ”legitimate science”</a:t>
            </a:r>
          </a:p>
          <a:p>
            <a:pPr lvl="1"/>
            <a:r>
              <a:rPr lang="en-US" sz="1800" dirty="0"/>
              <a:t>Encouraged international eugenics policies, </a:t>
            </a:r>
            <a:br>
              <a:rPr lang="en-US" sz="1800" dirty="0"/>
            </a:br>
            <a:r>
              <a:rPr lang="en-US" sz="1800" dirty="0"/>
              <a:t>including forced sterilization and racial databases.</a:t>
            </a:r>
          </a:p>
          <a:p>
            <a:pPr lvl="1"/>
            <a:endParaRPr lang="en-US" sz="1800" dirty="0"/>
          </a:p>
        </p:txBody>
      </p:sp>
      <p:sp>
        <p:nvSpPr>
          <p:cNvPr id="4" name="Date Placeholder 3">
            <a:extLst>
              <a:ext uri="{FF2B5EF4-FFF2-40B4-BE49-F238E27FC236}">
                <a16:creationId xmlns:a16="http://schemas.microsoft.com/office/drawing/2014/main" id="{E89A4A7D-9606-FD37-DBE5-9CB67A6530B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CC34C41-1370-A3F7-F7C3-5606021B46A2}"/>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722F677A-56FB-B691-FBF1-09A34DFEDBBB}"/>
              </a:ext>
            </a:extLst>
          </p:cNvPr>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pic>
        <p:nvPicPr>
          <p:cNvPr id="2050" name="Picture 2">
            <a:extLst>
              <a:ext uri="{FF2B5EF4-FFF2-40B4-BE49-F238E27FC236}">
                <a16:creationId xmlns:a16="http://schemas.microsoft.com/office/drawing/2014/main" id="{AC613919-9B97-51EC-4A27-8959B7345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0945" y="4749681"/>
            <a:ext cx="3005233" cy="19564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6D27A92-3AF9-2296-88DA-9A4E9663F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8076" y="429838"/>
            <a:ext cx="2645923" cy="2030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219100"/>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undefined">
            <a:extLst>
              <a:ext uri="{FF2B5EF4-FFF2-40B4-BE49-F238E27FC236}">
                <a16:creationId xmlns:a16="http://schemas.microsoft.com/office/drawing/2014/main" id="{A754B64F-94EF-D108-6165-B3E8516035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826"/>
          <a:stretch>
            <a:fillRect/>
          </a:stretch>
        </p:blipFill>
        <p:spPr bwMode="auto">
          <a:xfrm>
            <a:off x="6442305" y="429838"/>
            <a:ext cx="2701695" cy="21285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88DEA3-B811-D69B-7A6D-DA1203D57958}"/>
              </a:ext>
            </a:extLst>
          </p:cNvPr>
          <p:cNvSpPr>
            <a:spLocks noGrp="1"/>
          </p:cNvSpPr>
          <p:nvPr>
            <p:ph type="title"/>
          </p:nvPr>
        </p:nvSpPr>
        <p:spPr/>
        <p:txBody>
          <a:bodyPr/>
          <a:lstStyle/>
          <a:p>
            <a:r>
              <a:rPr lang="en-US" dirty="0">
                <a:hlinkClick r:id="rId3"/>
              </a:rPr>
              <a:t>The Kallikak Family</a:t>
            </a:r>
            <a:endParaRPr lang="en-US" dirty="0"/>
          </a:p>
        </p:txBody>
      </p:sp>
      <p:sp>
        <p:nvSpPr>
          <p:cNvPr id="3" name="Content Placeholder 2">
            <a:extLst>
              <a:ext uri="{FF2B5EF4-FFF2-40B4-BE49-F238E27FC236}">
                <a16:creationId xmlns:a16="http://schemas.microsoft.com/office/drawing/2014/main" id="{430251A6-ECFB-6F44-223A-CC1E5E1B62C5}"/>
              </a:ext>
            </a:extLst>
          </p:cNvPr>
          <p:cNvSpPr>
            <a:spLocks noGrp="1"/>
          </p:cNvSpPr>
          <p:nvPr>
            <p:ph idx="1"/>
          </p:nvPr>
        </p:nvSpPr>
        <p:spPr>
          <a:xfrm>
            <a:off x="441713" y="1182021"/>
            <a:ext cx="8614738" cy="5441721"/>
          </a:xfrm>
        </p:spPr>
        <p:txBody>
          <a:bodyPr>
            <a:normAutofit lnSpcReduction="10000"/>
          </a:bodyPr>
          <a:lstStyle/>
          <a:p>
            <a:r>
              <a:rPr lang="en-US" sz="2000" dirty="0"/>
              <a:t>One of the strongest pieces of “evidence” for eugenics </a:t>
            </a:r>
            <a:br>
              <a:rPr lang="en-US" sz="2000" dirty="0"/>
            </a:br>
            <a:r>
              <a:rPr lang="en-US" sz="2000" dirty="0"/>
              <a:t>was Henry Goddard’s 1912 study of the “Kallikak” </a:t>
            </a:r>
            <a:br>
              <a:rPr lang="en-US" sz="2000" dirty="0"/>
            </a:br>
            <a:r>
              <a:rPr lang="en-US" sz="2000" dirty="0"/>
              <a:t>family.  It goes like this…</a:t>
            </a:r>
          </a:p>
          <a:p>
            <a:pPr lvl="1"/>
            <a:r>
              <a:rPr lang="en-US" sz="1600" dirty="0"/>
              <a:t>Martin Kallikak (a pseudonym) was a Revolutionary War hero, </a:t>
            </a:r>
            <a:br>
              <a:rPr lang="en-US" sz="1600" dirty="0"/>
            </a:br>
            <a:r>
              <a:rPr lang="en-US" sz="1600" dirty="0"/>
              <a:t>married to a Quaker woman.</a:t>
            </a:r>
          </a:p>
          <a:p>
            <a:pPr lvl="1"/>
            <a:r>
              <a:rPr lang="en-US" sz="1600" dirty="0"/>
              <a:t>On his way back from battle, he had a one-time dalliance with a “feeble-minded” barmaid, named Catherine Murray, whom he abandoned after she became pregnant.</a:t>
            </a:r>
          </a:p>
          <a:p>
            <a:pPr lvl="1"/>
            <a:r>
              <a:rPr lang="en-US" sz="1600" dirty="0"/>
              <a:t>Afterwards, he went back to his wife, mended his ways, and lived an upstanding life.  </a:t>
            </a:r>
          </a:p>
          <a:p>
            <a:pPr lvl="1"/>
            <a:r>
              <a:rPr lang="en-US" sz="1600" dirty="0"/>
              <a:t>Both branches of his family produced several generations of descendants.</a:t>
            </a:r>
          </a:p>
          <a:p>
            <a:pPr lvl="1"/>
            <a:r>
              <a:rPr lang="en-US" sz="1600" dirty="0"/>
              <a:t>The assessment of the descendants of the “upstanding family” </a:t>
            </a:r>
            <a:br>
              <a:rPr lang="en-US" sz="1600" dirty="0"/>
            </a:br>
            <a:r>
              <a:rPr lang="en-US" sz="1600" dirty="0"/>
              <a:t>was that they all ended up prosperous, intelligent, and morally </a:t>
            </a:r>
            <a:br>
              <a:rPr lang="en-US" sz="1600" dirty="0"/>
            </a:br>
            <a:r>
              <a:rPr lang="en-US" sz="1600" dirty="0"/>
              <a:t>upstanding. They were lawyers, ministers, and doctors. </a:t>
            </a:r>
          </a:p>
          <a:p>
            <a:pPr lvl="1"/>
            <a:r>
              <a:rPr lang="en-US" sz="1600" dirty="0"/>
              <a:t>On the other hand, the descendants of his tryst with the </a:t>
            </a:r>
            <a:br>
              <a:rPr lang="en-US" sz="1600" dirty="0"/>
            </a:br>
            <a:r>
              <a:rPr lang="en-US" sz="1600" dirty="0"/>
              <a:t>barmaid ALL wound up poor, mentally ill, delinquent, and </a:t>
            </a:r>
            <a:br>
              <a:rPr lang="en-US" sz="1600" dirty="0"/>
            </a:br>
            <a:r>
              <a:rPr lang="en-US" sz="1600" dirty="0"/>
              <a:t>intellectually disabled, with her great-great-great </a:t>
            </a:r>
            <a:br>
              <a:rPr lang="en-US" sz="1600" dirty="0"/>
            </a:br>
            <a:r>
              <a:rPr lang="en-US" sz="1600" dirty="0"/>
              <a:t>granddaughter ending up in Goddard’s Home for the </a:t>
            </a:r>
            <a:br>
              <a:rPr lang="en-US" sz="1600" dirty="0"/>
            </a:br>
            <a:r>
              <a:rPr lang="en-US" sz="1600" dirty="0"/>
              <a:t>Education and Care of Feebleminded Children.</a:t>
            </a:r>
          </a:p>
          <a:p>
            <a:r>
              <a:rPr lang="en-US" sz="2000" dirty="0"/>
              <a:t>The story was taken as absolute proof of the </a:t>
            </a:r>
            <a:br>
              <a:rPr lang="en-US" sz="2000" dirty="0"/>
            </a:br>
            <a:r>
              <a:rPr lang="en-US" sz="2000" dirty="0"/>
              <a:t>hereditability of “desirable traits” and an absolute </a:t>
            </a:r>
            <a:br>
              <a:rPr lang="en-US" sz="2000" dirty="0"/>
            </a:br>
            <a:r>
              <a:rPr lang="en-US" sz="2000" dirty="0"/>
              <a:t>validation of eugenics.</a:t>
            </a:r>
          </a:p>
        </p:txBody>
      </p:sp>
      <p:sp>
        <p:nvSpPr>
          <p:cNvPr id="4" name="Date Placeholder 3">
            <a:extLst>
              <a:ext uri="{FF2B5EF4-FFF2-40B4-BE49-F238E27FC236}">
                <a16:creationId xmlns:a16="http://schemas.microsoft.com/office/drawing/2014/main" id="{E5FD43AB-C49A-1439-209E-32A046578C58}"/>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4589EDC6-6D1B-3B57-7AB7-13881641CE0E}"/>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9CB7843F-0806-E975-92AE-608DFF2F559D}"/>
              </a:ext>
            </a:extLst>
          </p:cNvPr>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pic>
        <p:nvPicPr>
          <p:cNvPr id="8" name="Picture 7">
            <a:extLst>
              <a:ext uri="{FF2B5EF4-FFF2-40B4-BE49-F238E27FC236}">
                <a16:creationId xmlns:a16="http://schemas.microsoft.com/office/drawing/2014/main" id="{540FD0F6-4E94-EF70-A5A8-7B725FAF7D23}"/>
              </a:ext>
            </a:extLst>
          </p:cNvPr>
          <p:cNvPicPr>
            <a:picLocks noChangeAspect="1"/>
          </p:cNvPicPr>
          <p:nvPr/>
        </p:nvPicPr>
        <p:blipFill>
          <a:blip r:embed="rId4"/>
          <a:stretch>
            <a:fillRect/>
          </a:stretch>
        </p:blipFill>
        <p:spPr>
          <a:xfrm>
            <a:off x="6760681" y="3657600"/>
            <a:ext cx="2295770" cy="3182112"/>
          </a:xfrm>
          <a:prstGeom prst="rect">
            <a:avLst/>
          </a:prstGeom>
        </p:spPr>
      </p:pic>
    </p:spTree>
    <p:extLst>
      <p:ext uri="{BB962C8B-B14F-4D97-AF65-F5344CB8AC3E}">
        <p14:creationId xmlns:p14="http://schemas.microsoft.com/office/powerpoint/2010/main" val="692316903"/>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60858-E56A-6E4D-E086-E32C97C7140F}"/>
              </a:ext>
            </a:extLst>
          </p:cNvPr>
          <p:cNvSpPr>
            <a:spLocks noGrp="1"/>
          </p:cNvSpPr>
          <p:nvPr>
            <p:ph type="title"/>
          </p:nvPr>
        </p:nvSpPr>
        <p:spPr/>
        <p:txBody>
          <a:bodyPr/>
          <a:lstStyle/>
          <a:p>
            <a:r>
              <a:rPr lang="en-US" dirty="0"/>
              <a:t>Kallikak Family (cont’d)</a:t>
            </a:r>
          </a:p>
        </p:txBody>
      </p:sp>
      <p:sp>
        <p:nvSpPr>
          <p:cNvPr id="3" name="Content Placeholder 2">
            <a:extLst>
              <a:ext uri="{FF2B5EF4-FFF2-40B4-BE49-F238E27FC236}">
                <a16:creationId xmlns:a16="http://schemas.microsoft.com/office/drawing/2014/main" id="{9802272F-8EE9-C48D-7903-C5B88552745D}"/>
              </a:ext>
            </a:extLst>
          </p:cNvPr>
          <p:cNvSpPr>
            <a:spLocks noGrp="1"/>
          </p:cNvSpPr>
          <p:nvPr>
            <p:ph idx="1"/>
          </p:nvPr>
        </p:nvSpPr>
        <p:spPr/>
        <p:txBody>
          <a:bodyPr/>
          <a:lstStyle/>
          <a:p>
            <a:r>
              <a:rPr lang="en-US" dirty="0"/>
              <a:t>The problem is that it was all nonsense.</a:t>
            </a:r>
          </a:p>
          <a:p>
            <a:r>
              <a:rPr lang="en-US" dirty="0">
                <a:hlinkClick r:id="rId2"/>
              </a:rPr>
              <a:t>Research in 2001 </a:t>
            </a:r>
            <a:r>
              <a:rPr lang="en-US" dirty="0"/>
              <a:t>concluded that the story was almost entirely fictitious.</a:t>
            </a:r>
          </a:p>
          <a:p>
            <a:pPr lvl="1"/>
            <a:r>
              <a:rPr lang="en-US" dirty="0"/>
              <a:t>First and foremost, Martin Kallikak </a:t>
            </a:r>
            <a:r>
              <a:rPr lang="en-US" i="1" dirty="0"/>
              <a:t>never</a:t>
            </a:r>
            <a:r>
              <a:rPr lang="en-US" dirty="0"/>
              <a:t> fathered an illegitimate child with the barmaid!  The father was actually Gabriel Wolverton.</a:t>
            </a:r>
          </a:p>
          <a:p>
            <a:pPr lvl="1"/>
            <a:r>
              <a:rPr lang="en-US" dirty="0"/>
              <a:t>The child, and many of the descendants were actually quite successful.  </a:t>
            </a:r>
          </a:p>
          <a:p>
            <a:pPr lvl="1"/>
            <a:r>
              <a:rPr lang="en-US" dirty="0"/>
              <a:t>Many of the unsuccessful ”descendants” </a:t>
            </a:r>
            <a:br>
              <a:rPr lang="en-US" dirty="0"/>
            </a:br>
            <a:r>
              <a:rPr lang="en-US" dirty="0"/>
              <a:t>were actually misidentified and had no relation</a:t>
            </a:r>
            <a:br>
              <a:rPr lang="en-US" dirty="0"/>
            </a:br>
            <a:r>
              <a:rPr lang="en-US" dirty="0"/>
              <a:t>to the “</a:t>
            </a:r>
            <a:r>
              <a:rPr lang="en-US" dirty="0" err="1"/>
              <a:t>Kallikaks</a:t>
            </a:r>
            <a:r>
              <a:rPr lang="en-US" dirty="0"/>
              <a:t>”.</a:t>
            </a:r>
          </a:p>
          <a:p>
            <a:pPr lvl="1"/>
            <a:r>
              <a:rPr lang="en-US" dirty="0"/>
              <a:t>The book went as far as to alter </a:t>
            </a:r>
            <a:r>
              <a:rPr lang="en-US" dirty="0" err="1"/>
              <a:t>photgraphs</a:t>
            </a:r>
            <a:r>
              <a:rPr lang="en-US" dirty="0"/>
              <a:t> </a:t>
            </a:r>
            <a:br>
              <a:rPr lang="en-US" dirty="0"/>
            </a:br>
            <a:r>
              <a:rPr lang="en-US" dirty="0"/>
              <a:t>to make the “bad </a:t>
            </a:r>
            <a:r>
              <a:rPr lang="en-US" dirty="0" err="1"/>
              <a:t>Kallikaks</a:t>
            </a:r>
            <a:r>
              <a:rPr lang="en-US" dirty="0"/>
              <a:t>” look more </a:t>
            </a:r>
            <a:r>
              <a:rPr lang="en-US" dirty="0" err="1"/>
              <a:t>denerate</a:t>
            </a:r>
            <a:r>
              <a:rPr lang="en-US" dirty="0"/>
              <a:t>.</a:t>
            </a:r>
          </a:p>
          <a:p>
            <a:r>
              <a:rPr lang="en-US" dirty="0"/>
              <a:t>The book is now regarded as complete nonsense, but for many years it was taken as gospel, and led to a lot of the horrors that followed…</a:t>
            </a:r>
          </a:p>
        </p:txBody>
      </p:sp>
      <p:sp>
        <p:nvSpPr>
          <p:cNvPr id="4" name="Date Placeholder 3">
            <a:extLst>
              <a:ext uri="{FF2B5EF4-FFF2-40B4-BE49-F238E27FC236}">
                <a16:creationId xmlns:a16="http://schemas.microsoft.com/office/drawing/2014/main" id="{578D1F0F-B5E0-2517-1277-2DB776E97B1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7ED1223A-4D63-139A-1B54-387B77A119AB}"/>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CF1F0D86-992E-3273-118E-FCADCBC7FDF3}"/>
              </a:ext>
            </a:extLst>
          </p:cNvPr>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pic>
        <p:nvPicPr>
          <p:cNvPr id="4098" name="Picture 2" descr="undefined">
            <a:extLst>
              <a:ext uri="{FF2B5EF4-FFF2-40B4-BE49-F238E27FC236}">
                <a16:creationId xmlns:a16="http://schemas.microsoft.com/office/drawing/2014/main" id="{0F2A65A5-4207-6CAA-EA93-11BBA43FC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590" y="3506821"/>
            <a:ext cx="2503324" cy="1629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61958"/>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9D17-3F65-7B22-9ED9-47CD441137C2}"/>
              </a:ext>
            </a:extLst>
          </p:cNvPr>
          <p:cNvSpPr>
            <a:spLocks noGrp="1"/>
          </p:cNvSpPr>
          <p:nvPr>
            <p:ph type="title"/>
          </p:nvPr>
        </p:nvSpPr>
        <p:spPr/>
        <p:txBody>
          <a:bodyPr/>
          <a:lstStyle/>
          <a:p>
            <a:r>
              <a:rPr lang="en-US" dirty="0"/>
              <a:t>Intelligence Quotient (IQ)</a:t>
            </a:r>
          </a:p>
        </p:txBody>
      </p:sp>
      <p:sp>
        <p:nvSpPr>
          <p:cNvPr id="3" name="Content Placeholder 2">
            <a:extLst>
              <a:ext uri="{FF2B5EF4-FFF2-40B4-BE49-F238E27FC236}">
                <a16:creationId xmlns:a16="http://schemas.microsoft.com/office/drawing/2014/main" id="{DC6C75F5-72DB-700A-3270-1B6F6DB7BB6F}"/>
              </a:ext>
            </a:extLst>
          </p:cNvPr>
          <p:cNvSpPr>
            <a:spLocks noGrp="1"/>
          </p:cNvSpPr>
          <p:nvPr>
            <p:ph idx="1"/>
          </p:nvPr>
        </p:nvSpPr>
        <p:spPr/>
        <p:txBody>
          <a:bodyPr>
            <a:normAutofit/>
          </a:bodyPr>
          <a:lstStyle/>
          <a:p>
            <a:r>
              <a:rPr lang="en-US" sz="2000" dirty="0"/>
              <a:t>There were numerous attempts to measure and quantify</a:t>
            </a:r>
            <a:br>
              <a:rPr lang="en-US" sz="2000" dirty="0"/>
            </a:br>
            <a:r>
              <a:rPr lang="en-US" sz="2000" dirty="0"/>
              <a:t>human “intelligence”, and interest grew with the advent </a:t>
            </a:r>
            <a:br>
              <a:rPr lang="en-US" sz="2000" dirty="0"/>
            </a:br>
            <a:r>
              <a:rPr lang="en-US" sz="2000" dirty="0"/>
              <a:t>of the eugenics movement.</a:t>
            </a:r>
          </a:p>
          <a:p>
            <a:r>
              <a:rPr lang="en-US" sz="2000" dirty="0"/>
              <a:t>In 1905, Alfred Binet and psychiatrist Théodore Simon</a:t>
            </a:r>
            <a:br>
              <a:rPr lang="en-US" sz="2000" dirty="0"/>
            </a:br>
            <a:r>
              <a:rPr lang="en-US" sz="2000" dirty="0"/>
              <a:t>created the “</a:t>
            </a:r>
            <a:r>
              <a:rPr lang="en-US" sz="2000" dirty="0">
                <a:hlinkClick r:id="rId2"/>
              </a:rPr>
              <a:t>Binet–Simon Intelligence test</a:t>
            </a:r>
            <a:r>
              <a:rPr lang="en-US" sz="2000" dirty="0"/>
              <a:t>”, which </a:t>
            </a:r>
            <a:br>
              <a:rPr lang="en-US" sz="2000" dirty="0"/>
            </a:br>
            <a:r>
              <a:rPr lang="en-US" sz="2000" dirty="0"/>
              <a:t>focused on verbal ability and reading comprehension.</a:t>
            </a:r>
          </a:p>
          <a:p>
            <a:pPr lvl="1"/>
            <a:r>
              <a:rPr lang="en-US" sz="1600" dirty="0"/>
              <a:t>They attempted to scale students’ “mental age” relative to their chronological age.</a:t>
            </a:r>
          </a:p>
          <a:p>
            <a:r>
              <a:rPr lang="en-US" sz="2000" dirty="0"/>
              <a:t>Binet himself acknowledged the multi-faceted nature of  intelligence, and saw the test as a way to identify students who were having difficulties in school, </a:t>
            </a:r>
            <a:r>
              <a:rPr lang="en-US" sz="2000" i="1" dirty="0"/>
              <a:t>so they could get the assistance they would need.</a:t>
            </a:r>
          </a:p>
          <a:p>
            <a:r>
              <a:rPr lang="en-US" sz="2000" dirty="0"/>
              <a:t>This eventually evolved into the </a:t>
            </a:r>
            <a:r>
              <a:rPr lang="en-US" sz="2000" dirty="0">
                <a:hlinkClick r:id="rId3"/>
              </a:rPr>
              <a:t>Stanford-Binet Intelligence Scales</a:t>
            </a:r>
            <a:r>
              <a:rPr lang="en-US" sz="2000" dirty="0"/>
              <a:t>, which is the most commonly used IQ test.</a:t>
            </a:r>
          </a:p>
          <a:p>
            <a:pPr lvl="1"/>
            <a:r>
              <a:rPr lang="en-US" sz="1600" dirty="0"/>
              <a:t>Nominally 100*(mental age)/(actual age)</a:t>
            </a:r>
          </a:p>
          <a:p>
            <a:pPr lvl="1"/>
            <a:r>
              <a:rPr lang="en-US" sz="1600" dirty="0"/>
              <a:t>In fact, scores are normalized to have a mean of 100 </a:t>
            </a:r>
            <a:br>
              <a:rPr lang="en-US" sz="1600" dirty="0"/>
            </a:br>
            <a:r>
              <a:rPr lang="en-US" sz="1600" dirty="0"/>
              <a:t>and a standard deviation of 15.</a:t>
            </a:r>
          </a:p>
        </p:txBody>
      </p:sp>
      <p:sp>
        <p:nvSpPr>
          <p:cNvPr id="4" name="Date Placeholder 3">
            <a:extLst>
              <a:ext uri="{FF2B5EF4-FFF2-40B4-BE49-F238E27FC236}">
                <a16:creationId xmlns:a16="http://schemas.microsoft.com/office/drawing/2014/main" id="{26CD0E13-8B0A-AB85-1087-D17793B9201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61B941E7-0293-2622-E069-816F8D70129E}"/>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3A90BD9A-E742-8F48-5F68-73304EA2AA20}"/>
              </a:ext>
            </a:extLst>
          </p:cNvPr>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pic>
        <p:nvPicPr>
          <p:cNvPr id="2050" name="Picture 2" descr="undefined">
            <a:extLst>
              <a:ext uri="{FF2B5EF4-FFF2-40B4-BE49-F238E27FC236}">
                <a16:creationId xmlns:a16="http://schemas.microsoft.com/office/drawing/2014/main" id="{4E49A5F8-60B5-E27C-E5AC-C93B49123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6785" y="429838"/>
            <a:ext cx="1917473" cy="24638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93CEB6A-B069-E864-553E-FD3FC5CF3C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3884" y="5190258"/>
            <a:ext cx="2733901" cy="164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085645"/>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D19AE-CC17-3BC8-4A88-4FF3470DE967}"/>
              </a:ext>
            </a:extLst>
          </p:cNvPr>
          <p:cNvSpPr>
            <a:spLocks noGrp="1"/>
          </p:cNvSpPr>
          <p:nvPr>
            <p:ph type="title"/>
          </p:nvPr>
        </p:nvSpPr>
        <p:spPr>
          <a:xfrm>
            <a:off x="441713" y="471448"/>
            <a:ext cx="8229600" cy="628207"/>
          </a:xfrm>
        </p:spPr>
        <p:txBody>
          <a:bodyPr anchor="ctr">
            <a:normAutofit/>
          </a:bodyPr>
          <a:lstStyle/>
          <a:p>
            <a:r>
              <a:rPr lang="en-US" dirty="0"/>
              <a:t>The Mismeasure of Man</a:t>
            </a:r>
          </a:p>
        </p:txBody>
      </p:sp>
      <p:sp>
        <p:nvSpPr>
          <p:cNvPr id="3" name="Content Placeholder 2">
            <a:extLst>
              <a:ext uri="{FF2B5EF4-FFF2-40B4-BE49-F238E27FC236}">
                <a16:creationId xmlns:a16="http://schemas.microsoft.com/office/drawing/2014/main" id="{3237F1D2-17C6-68F3-87CE-85E0E3778034}"/>
              </a:ext>
            </a:extLst>
          </p:cNvPr>
          <p:cNvSpPr>
            <a:spLocks noGrp="1"/>
          </p:cNvSpPr>
          <p:nvPr>
            <p:ph sz="half" idx="1"/>
          </p:nvPr>
        </p:nvSpPr>
        <p:spPr>
          <a:xfrm>
            <a:off x="457199" y="1143000"/>
            <a:ext cx="4865915" cy="5248656"/>
          </a:xfrm>
        </p:spPr>
        <p:txBody>
          <a:bodyPr>
            <a:normAutofit/>
          </a:bodyPr>
          <a:lstStyle/>
          <a:p>
            <a:r>
              <a:rPr lang="en-US" sz="2000" dirty="0"/>
              <a:t>Stephen Jay Gould’s, </a:t>
            </a:r>
            <a:r>
              <a:rPr lang="en-US" sz="2000" dirty="0">
                <a:hlinkClick r:id="rId2"/>
              </a:rPr>
              <a:t>“The Mismeasure </a:t>
            </a:r>
            <a:br>
              <a:rPr lang="en-US" sz="2000" dirty="0">
                <a:hlinkClick r:id="rId2"/>
              </a:rPr>
            </a:br>
            <a:r>
              <a:rPr lang="en-US" sz="2000" dirty="0">
                <a:hlinkClick r:id="rId2"/>
              </a:rPr>
              <a:t>of Man</a:t>
            </a:r>
            <a:r>
              <a:rPr lang="en-US" sz="2000" dirty="0"/>
              <a:t>” is considered the seminal work </a:t>
            </a:r>
            <a:br>
              <a:rPr lang="en-US" sz="2000" dirty="0"/>
            </a:br>
            <a:r>
              <a:rPr lang="en-US" sz="2000" dirty="0"/>
              <a:t>on this topic.</a:t>
            </a:r>
          </a:p>
          <a:p>
            <a:r>
              <a:rPr lang="en-US" sz="2000" dirty="0"/>
              <a:t>I draw heavily from it in this lecture</a:t>
            </a:r>
          </a:p>
          <a:p>
            <a:r>
              <a:rPr lang="en-US" sz="2000" dirty="0"/>
              <a:t>Anything I don’t explicitly</a:t>
            </a:r>
            <a:br>
              <a:rPr lang="en-US" sz="2000" dirty="0"/>
            </a:br>
            <a:r>
              <a:rPr lang="en-US" sz="2000" dirty="0"/>
              <a:t>link to probably came from this book.</a:t>
            </a:r>
          </a:p>
          <a:p>
            <a:r>
              <a:rPr lang="en-US" sz="2000" dirty="0"/>
              <a:t>Another excellent book by Stephen Jay Gould is </a:t>
            </a:r>
            <a:r>
              <a:rPr lang="en-US" sz="2000" dirty="0">
                <a:hlinkClick r:id="rId3"/>
              </a:rPr>
              <a:t>“Ever Since Darwin”</a:t>
            </a:r>
            <a:endParaRPr lang="en-US" sz="2000" dirty="0"/>
          </a:p>
        </p:txBody>
      </p:sp>
      <p:pic>
        <p:nvPicPr>
          <p:cNvPr id="1026" name="Picture 2" descr="The Mismeasure of Man - Wikipedia">
            <a:extLst>
              <a:ext uri="{FF2B5EF4-FFF2-40B4-BE49-F238E27FC236}">
                <a16:creationId xmlns:a16="http://schemas.microsoft.com/office/drawing/2014/main" id="{C2E1302C-D01B-C21C-0ADA-84557FC8139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04810" y="892628"/>
            <a:ext cx="3089836" cy="4713515"/>
          </a:xfrm>
          <a:prstGeom prst="rect">
            <a:avLst/>
          </a:prstGeom>
          <a:solidFill>
            <a:srgbClr val="FFFFFF"/>
          </a:solidFill>
        </p:spPr>
      </p:pic>
      <p:sp>
        <p:nvSpPr>
          <p:cNvPr id="4" name="Date Placeholder 3">
            <a:extLst>
              <a:ext uri="{FF2B5EF4-FFF2-40B4-BE49-F238E27FC236}">
                <a16:creationId xmlns:a16="http://schemas.microsoft.com/office/drawing/2014/main" id="{51AFA799-C41E-ADFC-F129-4F89F04F506F}"/>
              </a:ext>
            </a:extLst>
          </p:cNvPr>
          <p:cNvSpPr>
            <a:spLocks noGrp="1"/>
          </p:cNvSpPr>
          <p:nvPr>
            <p:ph type="dt" sz="half" idx="10"/>
          </p:nvPr>
        </p:nvSpPr>
        <p:spPr>
          <a:xfrm>
            <a:off x="457200" y="18288"/>
            <a:ext cx="2895600" cy="329184"/>
          </a:xfrm>
        </p:spPr>
        <p:txBody>
          <a:bodyPr anchor="ctr">
            <a:normAutofit/>
          </a:bodyPr>
          <a:lstStyle/>
          <a:p>
            <a:pPr>
              <a:spcAft>
                <a:spcPts val="600"/>
              </a:spcAft>
              <a:defRPr/>
            </a:pPr>
            <a:r>
              <a:rPr lang="en-US"/>
              <a:t>FRS-003-009 - Fall 2025</a:t>
            </a:r>
          </a:p>
        </p:txBody>
      </p:sp>
      <p:sp>
        <p:nvSpPr>
          <p:cNvPr id="5" name="Footer Placeholder 4">
            <a:extLst>
              <a:ext uri="{FF2B5EF4-FFF2-40B4-BE49-F238E27FC236}">
                <a16:creationId xmlns:a16="http://schemas.microsoft.com/office/drawing/2014/main" id="{90921941-4F43-DD50-D415-08D725FB93CB}"/>
              </a:ext>
            </a:extLst>
          </p:cNvPr>
          <p:cNvSpPr>
            <a:spLocks noGrp="1"/>
          </p:cNvSpPr>
          <p:nvPr>
            <p:ph type="ftr" sz="quarter" idx="11"/>
          </p:nvPr>
        </p:nvSpPr>
        <p:spPr>
          <a:xfrm>
            <a:off x="3429000" y="18288"/>
            <a:ext cx="4409440" cy="329184"/>
          </a:xfrm>
        </p:spPr>
        <p:txBody>
          <a:bodyPr anchor="ctr">
            <a:normAutofit/>
          </a:bodyPr>
          <a:lstStyle/>
          <a:p>
            <a:pPr>
              <a:spcAft>
                <a:spcPts val="600"/>
              </a:spcAft>
              <a:defRPr/>
            </a:pPr>
            <a:r>
              <a:rPr lang="en-US"/>
              <a:t>Science or Just Racism?</a:t>
            </a:r>
          </a:p>
        </p:txBody>
      </p:sp>
      <p:sp>
        <p:nvSpPr>
          <p:cNvPr id="6" name="Slide Number Placeholder 5">
            <a:extLst>
              <a:ext uri="{FF2B5EF4-FFF2-40B4-BE49-F238E27FC236}">
                <a16:creationId xmlns:a16="http://schemas.microsoft.com/office/drawing/2014/main" id="{85A74B5F-2C8B-D5F8-9AA0-EE62B4731127}"/>
              </a:ext>
            </a:extLst>
          </p:cNvPr>
          <p:cNvSpPr>
            <a:spLocks noGrp="1"/>
          </p:cNvSpPr>
          <p:nvPr>
            <p:ph type="sldNum" sz="quarter" idx="12"/>
          </p:nvPr>
        </p:nvSpPr>
        <p:spPr>
          <a:xfrm>
            <a:off x="7909560" y="18288"/>
            <a:ext cx="777240" cy="329184"/>
          </a:xfrm>
        </p:spPr>
        <p:txBody>
          <a:bodyPr anchor="ctr">
            <a:normAutofit/>
          </a:bodyPr>
          <a:lstStyle/>
          <a:p>
            <a:pPr>
              <a:spcAft>
                <a:spcPts val="600"/>
              </a:spcAft>
              <a:defRPr/>
            </a:pPr>
            <a:fld id="{BCA26155-0DCC-45D2-90B6-32F65F3F6C0F}" type="slidenum">
              <a:rPr lang="en-US" smtClean="0"/>
              <a:pPr>
                <a:spcAft>
                  <a:spcPts val="600"/>
                </a:spcAft>
                <a:defRPr/>
              </a:pPr>
              <a:t>2</a:t>
            </a:fld>
            <a:endParaRPr lang="en-US"/>
          </a:p>
        </p:txBody>
      </p:sp>
    </p:spTree>
    <p:extLst>
      <p:ext uri="{BB962C8B-B14F-4D97-AF65-F5344CB8AC3E}">
        <p14:creationId xmlns:p14="http://schemas.microsoft.com/office/powerpoint/2010/main" val="1269544899"/>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C81C-D960-3E81-EA71-30DE5C4679C7}"/>
              </a:ext>
            </a:extLst>
          </p:cNvPr>
          <p:cNvSpPr>
            <a:spLocks noGrp="1"/>
          </p:cNvSpPr>
          <p:nvPr>
            <p:ph type="title"/>
          </p:nvPr>
        </p:nvSpPr>
        <p:spPr/>
        <p:txBody>
          <a:bodyPr/>
          <a:lstStyle/>
          <a:p>
            <a:r>
              <a:rPr lang="en-US" dirty="0"/>
              <a:t>IQ and the Eugenics Movement</a:t>
            </a:r>
          </a:p>
        </p:txBody>
      </p:sp>
      <p:sp>
        <p:nvSpPr>
          <p:cNvPr id="3" name="Content Placeholder 2">
            <a:extLst>
              <a:ext uri="{FF2B5EF4-FFF2-40B4-BE49-F238E27FC236}">
                <a16:creationId xmlns:a16="http://schemas.microsoft.com/office/drawing/2014/main" id="{B26244C5-0EF4-8FD1-E588-8D07D19B56A2}"/>
              </a:ext>
            </a:extLst>
          </p:cNvPr>
          <p:cNvSpPr>
            <a:spLocks noGrp="1"/>
          </p:cNvSpPr>
          <p:nvPr>
            <p:ph idx="1"/>
          </p:nvPr>
        </p:nvSpPr>
        <p:spPr/>
        <p:txBody>
          <a:bodyPr>
            <a:normAutofit fontScale="92500" lnSpcReduction="10000"/>
          </a:bodyPr>
          <a:lstStyle/>
          <a:p>
            <a:r>
              <a:rPr lang="en-US" dirty="0"/>
              <a:t>The concept of IQ spread through the Eugenics Movement like wildfire.</a:t>
            </a:r>
          </a:p>
          <a:p>
            <a:r>
              <a:rPr lang="en-US" dirty="0"/>
              <a:t>Unlike Binet, who saw the IQ test as a way to identify students who needed extra help, eugenicists saw the test as a measure of </a:t>
            </a:r>
            <a:r>
              <a:rPr lang="en-US" i="1" dirty="0"/>
              <a:t>innate</a:t>
            </a:r>
            <a:r>
              <a:rPr lang="en-US" dirty="0"/>
              <a:t> intelligence.</a:t>
            </a:r>
          </a:p>
          <a:p>
            <a:pPr lvl="1"/>
            <a:r>
              <a:rPr lang="en-US" dirty="0"/>
              <a:t>Suggested IQ should be used to determine placement in all aspects of society, including education placement, job eligibility, and even breeding decisions.</a:t>
            </a:r>
          </a:p>
          <a:p>
            <a:r>
              <a:rPr lang="en-US" dirty="0"/>
              <a:t>Early tests relied heavily on English language proficiency and also on familiarity with middle or upper class knowledge.</a:t>
            </a:r>
          </a:p>
          <a:p>
            <a:pPr lvl="1"/>
            <a:r>
              <a:rPr lang="en-US" dirty="0"/>
              <a:t>Example: an army IQ test used the word “regatta”, in spite of the fact many people taking it were not familiar with yacht races!</a:t>
            </a:r>
          </a:p>
          <a:p>
            <a:r>
              <a:rPr lang="en-US" dirty="0"/>
              <a:t>As a result, poor people, non-White people, and recent immigrants tended to perform poorly.</a:t>
            </a:r>
          </a:p>
          <a:p>
            <a:r>
              <a:rPr lang="en-US" dirty="0"/>
              <a:t>Along with things like the Kallikak “study”, this was used to support more restrictive immigration policies.</a:t>
            </a:r>
          </a:p>
        </p:txBody>
      </p:sp>
      <p:sp>
        <p:nvSpPr>
          <p:cNvPr id="4" name="Date Placeholder 3">
            <a:extLst>
              <a:ext uri="{FF2B5EF4-FFF2-40B4-BE49-F238E27FC236}">
                <a16:creationId xmlns:a16="http://schemas.microsoft.com/office/drawing/2014/main" id="{8E4EDA14-2627-9895-2960-DF5F9553103E}"/>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02DE69C9-E1AB-6D31-32CA-FEE20A809DB5}"/>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6663DA5B-4302-6A68-9BEB-23A8C3421045}"/>
              </a:ext>
            </a:extLst>
          </p:cNvPr>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spTree>
    <p:extLst>
      <p:ext uri="{BB962C8B-B14F-4D97-AF65-F5344CB8AC3E}">
        <p14:creationId xmlns:p14="http://schemas.microsoft.com/office/powerpoint/2010/main" val="2113093040"/>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2035A-1F85-C1E7-1EFB-F67DBB39EB52}"/>
              </a:ext>
            </a:extLst>
          </p:cNvPr>
          <p:cNvSpPr>
            <a:spLocks noGrp="1"/>
          </p:cNvSpPr>
          <p:nvPr>
            <p:ph type="title"/>
          </p:nvPr>
        </p:nvSpPr>
        <p:spPr/>
        <p:txBody>
          <a:bodyPr/>
          <a:lstStyle/>
          <a:p>
            <a:r>
              <a:rPr lang="en-US" dirty="0"/>
              <a:t>Validity of the IQ Test</a:t>
            </a:r>
          </a:p>
        </p:txBody>
      </p:sp>
      <p:sp>
        <p:nvSpPr>
          <p:cNvPr id="3" name="Content Placeholder 2">
            <a:extLst>
              <a:ext uri="{FF2B5EF4-FFF2-40B4-BE49-F238E27FC236}">
                <a16:creationId xmlns:a16="http://schemas.microsoft.com/office/drawing/2014/main" id="{36EBF6EA-2121-848A-0761-DB324E71E25E}"/>
              </a:ext>
            </a:extLst>
          </p:cNvPr>
          <p:cNvSpPr>
            <a:spLocks noGrp="1"/>
          </p:cNvSpPr>
          <p:nvPr>
            <p:ph idx="1"/>
          </p:nvPr>
        </p:nvSpPr>
        <p:spPr/>
        <p:txBody>
          <a:bodyPr>
            <a:normAutofit fontScale="92500" lnSpcReduction="10000"/>
          </a:bodyPr>
          <a:lstStyle/>
          <a:p>
            <a:r>
              <a:rPr lang="en-US" sz="2000" dirty="0"/>
              <a:t>Even with the racial and cultural biases of the IQ test removed, there’s still a question of what it actually measures.</a:t>
            </a:r>
          </a:p>
          <a:p>
            <a:pPr lvl="1"/>
            <a:r>
              <a:rPr lang="en-US" sz="1800" dirty="0"/>
              <a:t>IQ scores rose through the 20</a:t>
            </a:r>
            <a:r>
              <a:rPr lang="en-US" sz="1800" baseline="30000" dirty="0"/>
              <a:t>th</a:t>
            </a:r>
            <a:r>
              <a:rPr lang="en-US" sz="1800" dirty="0"/>
              <a:t> century in the developed world (“</a:t>
            </a:r>
            <a:r>
              <a:rPr lang="en-US" sz="1800" dirty="0">
                <a:hlinkClick r:id="rId2"/>
              </a:rPr>
              <a:t>Flynn Effect</a:t>
            </a:r>
            <a:r>
              <a:rPr lang="en-US" sz="1800" dirty="0"/>
              <a:t>”), indicating that it was at least partially a measure of education and environment, rather than “innate intelligence”.</a:t>
            </a:r>
          </a:p>
          <a:p>
            <a:pPr lvl="1"/>
            <a:r>
              <a:rPr lang="en-US" sz="1800" dirty="0"/>
              <a:t>Correlation of IQ tests to academic performance have been measured to be about </a:t>
            </a:r>
            <a:r>
              <a:rPr lang="en-US" sz="1800" dirty="0">
                <a:hlinkClick r:id="rId3"/>
              </a:rPr>
              <a:t>.5</a:t>
            </a:r>
            <a:endParaRPr lang="en-US" sz="1800" dirty="0"/>
          </a:p>
          <a:p>
            <a:pPr lvl="1"/>
            <a:r>
              <a:rPr lang="en-US" sz="1800" dirty="0"/>
              <a:t>Correlation with job performance range from </a:t>
            </a:r>
            <a:r>
              <a:rPr lang="en-US" sz="1800" dirty="0">
                <a:hlinkClick r:id="rId4"/>
              </a:rPr>
              <a:t>.2 to .6</a:t>
            </a:r>
            <a:r>
              <a:rPr lang="en-US" sz="1800" dirty="0"/>
              <a:t>, depending on the study and the type of job.</a:t>
            </a:r>
          </a:p>
          <a:p>
            <a:r>
              <a:rPr lang="en-US" sz="2000" dirty="0"/>
              <a:t>So it measures </a:t>
            </a:r>
            <a:r>
              <a:rPr lang="en-US" sz="2000" i="1" dirty="0"/>
              <a:t>something</a:t>
            </a:r>
            <a:r>
              <a:rPr lang="en-US" sz="2000" dirty="0"/>
              <a:t>, but certainly should not be </a:t>
            </a:r>
            <a:br>
              <a:rPr lang="en-US" sz="2000" dirty="0"/>
            </a:br>
            <a:r>
              <a:rPr lang="en-US" sz="2000" dirty="0"/>
              <a:t>used to determine one’s social ranking.</a:t>
            </a:r>
          </a:p>
          <a:p>
            <a:pPr lvl="1"/>
            <a:r>
              <a:rPr lang="en-US" sz="1600" dirty="0"/>
              <a:t>There are plenty of high-IQ people working menial jobs.</a:t>
            </a:r>
          </a:p>
          <a:p>
            <a:r>
              <a:rPr lang="en-US" sz="2000" dirty="0"/>
              <a:t>When asked about his IQ, Stephen Hawking </a:t>
            </a:r>
            <a:br>
              <a:rPr lang="en-US" sz="2000" dirty="0"/>
            </a:br>
            <a:r>
              <a:rPr lang="en-US" sz="2000" dirty="0"/>
              <a:t>famously said, </a:t>
            </a:r>
          </a:p>
          <a:p>
            <a:pPr lvl="1"/>
            <a:r>
              <a:rPr lang="en-US" sz="1900" dirty="0"/>
              <a:t>“I have no idea. People who boast about their IQ are </a:t>
            </a:r>
            <a:br>
              <a:rPr lang="en-US" sz="1900" dirty="0"/>
            </a:br>
            <a:r>
              <a:rPr lang="en-US" sz="1900" dirty="0"/>
              <a:t>losers”</a:t>
            </a:r>
          </a:p>
          <a:p>
            <a:r>
              <a:rPr lang="en-US" sz="2000" dirty="0"/>
              <a:t>For stories of people obsessed with their IQs, check</a:t>
            </a:r>
            <a:br>
              <a:rPr lang="en-US" sz="2000" dirty="0"/>
            </a:br>
            <a:r>
              <a:rPr lang="en-US" sz="2000" dirty="0"/>
              <a:t>out the podcast </a:t>
            </a:r>
            <a:r>
              <a:rPr lang="en-US" sz="2000" dirty="0">
                <a:hlinkClick r:id="rId5"/>
              </a:rPr>
              <a:t>“My Year in Mensa”</a:t>
            </a:r>
            <a:r>
              <a:rPr lang="en-US" sz="2000" dirty="0"/>
              <a:t>, by Jamie Loftus.</a:t>
            </a:r>
          </a:p>
          <a:p>
            <a:r>
              <a:rPr lang="en-US" sz="2000" dirty="0"/>
              <a:t>Back to the program…</a:t>
            </a:r>
          </a:p>
          <a:p>
            <a:pPr marL="0" indent="0">
              <a:buNone/>
            </a:pPr>
            <a:endParaRPr lang="en-US" sz="2000" dirty="0"/>
          </a:p>
        </p:txBody>
      </p:sp>
      <p:sp>
        <p:nvSpPr>
          <p:cNvPr id="4" name="Date Placeholder 3">
            <a:extLst>
              <a:ext uri="{FF2B5EF4-FFF2-40B4-BE49-F238E27FC236}">
                <a16:creationId xmlns:a16="http://schemas.microsoft.com/office/drawing/2014/main" id="{95439931-BB07-C3CF-8DCB-96605D24822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A763A0BE-AA03-AE1D-C052-F8E849A6A0F6}"/>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29096D84-F7D3-CE27-976B-189EB642D78D}"/>
              </a:ext>
            </a:extLst>
          </p:cNvPr>
          <p:cNvSpPr>
            <a:spLocks noGrp="1"/>
          </p:cNvSpPr>
          <p:nvPr>
            <p:ph type="sldNum" sz="quarter" idx="12"/>
          </p:nvPr>
        </p:nvSpPr>
        <p:spPr/>
        <p:txBody>
          <a:bodyPr/>
          <a:lstStyle/>
          <a:p>
            <a:pPr>
              <a:defRPr/>
            </a:pPr>
            <a:fld id="{BCA26155-0DCC-45D2-90B6-32F65F3F6C0F}" type="slidenum">
              <a:rPr lang="en-US" smtClean="0"/>
              <a:pPr>
                <a:defRPr/>
              </a:pPr>
              <a:t>21</a:t>
            </a:fld>
            <a:endParaRPr lang="en-US"/>
          </a:p>
        </p:txBody>
      </p:sp>
      <p:pic>
        <p:nvPicPr>
          <p:cNvPr id="1026" name="Picture 2" descr="Black-and-white photograph of Steven Hawking at NASA's StarChild Learning Center. He is a white man with short, dark hair wearing glasses and a suit. He is sitting down on his wheelchair with his arms crossed on his lap and is smiling at the camera.">
            <a:extLst>
              <a:ext uri="{FF2B5EF4-FFF2-40B4-BE49-F238E27FC236}">
                <a16:creationId xmlns:a16="http://schemas.microsoft.com/office/drawing/2014/main" id="{BF23A3FC-90A8-52B5-434E-5CA30512F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6470" y="3429000"/>
            <a:ext cx="2112755" cy="3033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859788"/>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737A4-D01A-464E-5AA3-F7344EECF25D}"/>
              </a:ext>
            </a:extLst>
          </p:cNvPr>
          <p:cNvSpPr>
            <a:spLocks noGrp="1"/>
          </p:cNvSpPr>
          <p:nvPr>
            <p:ph type="title"/>
          </p:nvPr>
        </p:nvSpPr>
        <p:spPr/>
        <p:txBody>
          <a:bodyPr>
            <a:normAutofit fontScale="90000"/>
          </a:bodyPr>
          <a:lstStyle/>
          <a:p>
            <a:r>
              <a:rPr lang="en-US" dirty="0"/>
              <a:t>The 1924  </a:t>
            </a:r>
            <a:r>
              <a:rPr lang="en-US" dirty="0">
                <a:hlinkClick r:id="rId2"/>
              </a:rPr>
              <a:t>U.S. Immigration  Act</a:t>
            </a:r>
            <a:r>
              <a:rPr lang="en-US" dirty="0"/>
              <a:t> (Johnson-Reed Act)</a:t>
            </a:r>
          </a:p>
        </p:txBody>
      </p:sp>
      <p:sp>
        <p:nvSpPr>
          <p:cNvPr id="3" name="Content Placeholder 2">
            <a:extLst>
              <a:ext uri="{FF2B5EF4-FFF2-40B4-BE49-F238E27FC236}">
                <a16:creationId xmlns:a16="http://schemas.microsoft.com/office/drawing/2014/main" id="{D0CB7684-437E-D175-FEF3-195507E35D03}"/>
              </a:ext>
            </a:extLst>
          </p:cNvPr>
          <p:cNvSpPr>
            <a:spLocks noGrp="1"/>
          </p:cNvSpPr>
          <p:nvPr>
            <p:ph idx="1"/>
          </p:nvPr>
        </p:nvSpPr>
        <p:spPr/>
        <p:txBody>
          <a:bodyPr>
            <a:normAutofit fontScale="92500" lnSpcReduction="10000"/>
          </a:bodyPr>
          <a:lstStyle/>
          <a:p>
            <a:r>
              <a:rPr lang="en-US" sz="1800" dirty="0"/>
              <a:t>The Johnson Reed Act was the culmination</a:t>
            </a:r>
            <a:br>
              <a:rPr lang="en-US" sz="1800" dirty="0"/>
            </a:br>
            <a:r>
              <a:rPr lang="en-US" sz="1800" dirty="0"/>
              <a:t>of increasingly racist immigration laws </a:t>
            </a:r>
            <a:br>
              <a:rPr lang="en-US" sz="1800" dirty="0"/>
            </a:br>
            <a:r>
              <a:rPr lang="en-US" sz="1800" dirty="0"/>
              <a:t>passed since the late 19</a:t>
            </a:r>
            <a:r>
              <a:rPr lang="en-US" sz="1800" baseline="30000" dirty="0"/>
              <a:t>th</a:t>
            </a:r>
            <a:r>
              <a:rPr lang="en-US" sz="1800" dirty="0"/>
              <a:t> century.</a:t>
            </a:r>
          </a:p>
          <a:p>
            <a:r>
              <a:rPr lang="en-US" sz="1800" dirty="0"/>
              <a:t>Those laws primarily focused on reducing</a:t>
            </a:r>
            <a:br>
              <a:rPr lang="en-US" sz="1800" dirty="0"/>
            </a:br>
            <a:r>
              <a:rPr lang="en-US" sz="1800" dirty="0"/>
              <a:t>Asian and African immigration, which had </a:t>
            </a:r>
            <a:br>
              <a:rPr lang="en-US" sz="1800" dirty="0"/>
            </a:br>
            <a:r>
              <a:rPr lang="en-US" sz="1800" dirty="0"/>
              <a:t>already been drastically curtailed by this </a:t>
            </a:r>
            <a:br>
              <a:rPr lang="en-US" sz="1800" dirty="0"/>
            </a:br>
            <a:r>
              <a:rPr lang="en-US" sz="1800" dirty="0"/>
              <a:t>time.</a:t>
            </a:r>
          </a:p>
          <a:p>
            <a:pPr lvl="1"/>
            <a:r>
              <a:rPr lang="en-US" sz="1700" dirty="0"/>
              <a:t>They were manifestly and unabashedly racist.</a:t>
            </a:r>
          </a:p>
          <a:p>
            <a:r>
              <a:rPr lang="en-US" sz="1800" dirty="0"/>
              <a:t>This bill focused on European immigration.</a:t>
            </a:r>
          </a:p>
          <a:p>
            <a:pPr lvl="1"/>
            <a:r>
              <a:rPr lang="en-US" sz="1700" dirty="0"/>
              <a:t>The difference is that NOW they had “science” on their  side</a:t>
            </a:r>
          </a:p>
          <a:p>
            <a:r>
              <a:rPr lang="en-US" sz="1800" i="1" dirty="0"/>
              <a:t>Heavily</a:t>
            </a:r>
            <a:r>
              <a:rPr lang="en-US" sz="1800" dirty="0"/>
              <a:t> influenced by eugenics.</a:t>
            </a:r>
          </a:p>
          <a:p>
            <a:pPr lvl="1"/>
            <a:r>
              <a:rPr lang="en-US" sz="1600" dirty="0"/>
              <a:t>Goddard’s study of the </a:t>
            </a:r>
            <a:r>
              <a:rPr lang="en-US" sz="1600" dirty="0" err="1"/>
              <a:t>Kallikaks</a:t>
            </a:r>
            <a:r>
              <a:rPr lang="en-US" sz="1600" dirty="0"/>
              <a:t> family was presented as evidence.</a:t>
            </a:r>
          </a:p>
          <a:p>
            <a:pPr lvl="1"/>
            <a:r>
              <a:rPr lang="en-US" sz="1600" dirty="0"/>
              <a:t>So were IQ scores.</a:t>
            </a:r>
          </a:p>
          <a:p>
            <a:pPr lvl="1"/>
            <a:r>
              <a:rPr lang="en-US" sz="1600" dirty="0"/>
              <a:t>Also head strong support by the Ku Klux Klan</a:t>
            </a:r>
          </a:p>
          <a:p>
            <a:r>
              <a:rPr lang="en-US" sz="1800" dirty="0"/>
              <a:t>In his speech to conference, Reed said that</a:t>
            </a:r>
          </a:p>
          <a:p>
            <a:pPr lvl="1"/>
            <a:r>
              <a:rPr lang="en-US" sz="1800" dirty="0"/>
              <a:t>”Immigrants from Southern and Eastern Europe, most of whom were Catholics or Jews, arrived sick and starving, were less capable of contributing to the American economy, and were unable to adapt to American culture.”</a:t>
            </a:r>
          </a:p>
          <a:p>
            <a:r>
              <a:rPr lang="en-US" dirty="0"/>
              <a:t>Quotas were set to preserve the racial profile at the time.</a:t>
            </a:r>
          </a:p>
          <a:p>
            <a:pPr lvl="1"/>
            <a:r>
              <a:rPr lang="en-US" sz="1800" dirty="0"/>
              <a:t>Heavily restricted Southern and Eastern European Immigration.</a:t>
            </a:r>
          </a:p>
        </p:txBody>
      </p:sp>
      <p:sp>
        <p:nvSpPr>
          <p:cNvPr id="4" name="Date Placeholder 3">
            <a:extLst>
              <a:ext uri="{FF2B5EF4-FFF2-40B4-BE49-F238E27FC236}">
                <a16:creationId xmlns:a16="http://schemas.microsoft.com/office/drawing/2014/main" id="{D88B439A-9756-F15B-0EFA-3CA5E8BC720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B7D24DDB-E1AB-F527-1AA3-69807A5347D2}"/>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BDD833E9-7E58-B4F5-18B4-BB9AE8060CC7}"/>
              </a:ext>
            </a:extLst>
          </p:cNvPr>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pic>
        <p:nvPicPr>
          <p:cNvPr id="3074" name="Picture 2" descr="undefined">
            <a:extLst>
              <a:ext uri="{FF2B5EF4-FFF2-40B4-BE49-F238E27FC236}">
                <a16:creationId xmlns:a16="http://schemas.microsoft.com/office/drawing/2014/main" id="{CD3D7E03-255E-E783-7F20-0AF91EE35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7021" y="1099655"/>
            <a:ext cx="4036979" cy="196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978401"/>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FA54-9A91-61BB-B10C-F57DE31E7BAE}"/>
              </a:ext>
            </a:extLst>
          </p:cNvPr>
          <p:cNvSpPr>
            <a:spLocks noGrp="1"/>
          </p:cNvSpPr>
          <p:nvPr>
            <p:ph type="title"/>
          </p:nvPr>
        </p:nvSpPr>
        <p:spPr/>
        <p:txBody>
          <a:bodyPr/>
          <a:lstStyle/>
          <a:p>
            <a:r>
              <a:rPr lang="en-US" dirty="0">
                <a:hlinkClick r:id="rId2"/>
              </a:rPr>
              <a:t>Buck v. </a:t>
            </a:r>
            <a:r>
              <a:rPr lang="en-US">
                <a:hlinkClick r:id="rId2"/>
              </a:rPr>
              <a:t>Bell (1927)</a:t>
            </a:r>
            <a:r>
              <a:rPr lang="en-US"/>
              <a:t>  </a:t>
            </a:r>
            <a:endParaRPr lang="en-US" dirty="0"/>
          </a:p>
        </p:txBody>
      </p:sp>
      <p:sp>
        <p:nvSpPr>
          <p:cNvPr id="3" name="Content Placeholder 2">
            <a:extLst>
              <a:ext uri="{FF2B5EF4-FFF2-40B4-BE49-F238E27FC236}">
                <a16:creationId xmlns:a16="http://schemas.microsoft.com/office/drawing/2014/main" id="{94622312-8616-AF9B-E603-7EC5217C2542}"/>
              </a:ext>
            </a:extLst>
          </p:cNvPr>
          <p:cNvSpPr>
            <a:spLocks noGrp="1"/>
          </p:cNvSpPr>
          <p:nvPr>
            <p:ph idx="1"/>
          </p:nvPr>
        </p:nvSpPr>
        <p:spPr/>
        <p:txBody>
          <a:bodyPr>
            <a:normAutofit fontScale="92500" lnSpcReduction="20000"/>
          </a:bodyPr>
          <a:lstStyle/>
          <a:p>
            <a:r>
              <a:rPr lang="en-US" sz="1600" dirty="0"/>
              <a:t>Carry Buck was the illegitimate daughter of a prostitute, who </a:t>
            </a:r>
            <a:br>
              <a:rPr lang="en-US" sz="1600" dirty="0"/>
            </a:br>
            <a:r>
              <a:rPr lang="en-US" sz="1600" dirty="0"/>
              <a:t>was given up for adoption.</a:t>
            </a:r>
          </a:p>
          <a:p>
            <a:r>
              <a:rPr lang="en-US" sz="1600" dirty="0"/>
              <a:t>In her early teens, she gave birth to a child, and her adoptive </a:t>
            </a:r>
            <a:br>
              <a:rPr lang="en-US" sz="1600" dirty="0"/>
            </a:br>
            <a:r>
              <a:rPr lang="en-US" sz="1600" dirty="0"/>
              <a:t>family described her as “incorrigible”.</a:t>
            </a:r>
          </a:p>
          <a:p>
            <a:r>
              <a:rPr lang="en-US" sz="1600" dirty="0"/>
              <a:t>She was committed to the </a:t>
            </a:r>
            <a:r>
              <a:rPr lang="en-US" sz="1600" dirty="0">
                <a:hlinkClick r:id="rId3"/>
              </a:rPr>
              <a:t>Virginia State Colony for Epileptics </a:t>
            </a:r>
            <a:br>
              <a:rPr lang="en-US" sz="1600" dirty="0">
                <a:hlinkClick r:id="rId3"/>
              </a:rPr>
            </a:br>
            <a:r>
              <a:rPr lang="en-US" sz="1600" dirty="0">
                <a:hlinkClick r:id="rId3"/>
              </a:rPr>
              <a:t>and Feebleminded</a:t>
            </a:r>
            <a:r>
              <a:rPr lang="en-US" sz="1600" dirty="0"/>
              <a:t>., where her mother Emma was already </a:t>
            </a:r>
            <a:br>
              <a:rPr lang="en-US" sz="1600" dirty="0"/>
            </a:br>
            <a:r>
              <a:rPr lang="en-US" sz="1600" dirty="0"/>
              <a:t>incarcerated.</a:t>
            </a:r>
          </a:p>
          <a:p>
            <a:r>
              <a:rPr lang="en-US" sz="1600" dirty="0"/>
              <a:t>At 18, the superintendent, Alfred Priddy – a passionate eugenicist who had performed hundreds of sterilizations, wanted to sterilize her, using the argument that </a:t>
            </a:r>
          </a:p>
          <a:p>
            <a:pPr lvl="1"/>
            <a:r>
              <a:rPr lang="en-US" sz="1500" dirty="0"/>
              <a:t>She had the mental age of an 8-year-old</a:t>
            </a:r>
          </a:p>
          <a:p>
            <a:pPr lvl="1"/>
            <a:r>
              <a:rPr lang="en-US" sz="1500" dirty="0"/>
              <a:t>She “represented a genetic threat to society”.</a:t>
            </a:r>
          </a:p>
          <a:p>
            <a:r>
              <a:rPr lang="en-US" sz="1800" dirty="0"/>
              <a:t>Buck fought the case against John Bell, who succeeded Priddy as superintendents.</a:t>
            </a:r>
          </a:p>
          <a:p>
            <a:r>
              <a:rPr lang="en-US" sz="1800" dirty="0"/>
              <a:t>The case made it as far the Supreme Court, who upheld the sterilization.</a:t>
            </a:r>
          </a:p>
          <a:p>
            <a:pPr lvl="1"/>
            <a:r>
              <a:rPr lang="en-US" sz="1600" dirty="0"/>
              <a:t>Again, Goddard’s study of the </a:t>
            </a:r>
            <a:r>
              <a:rPr lang="en-US" sz="1600" dirty="0" err="1"/>
              <a:t>Kallikaks</a:t>
            </a:r>
            <a:r>
              <a:rPr lang="en-US" sz="1600" dirty="0"/>
              <a:t> family was presented as evidence.</a:t>
            </a:r>
          </a:p>
          <a:p>
            <a:pPr lvl="1"/>
            <a:r>
              <a:rPr lang="en-US" sz="1600" dirty="0"/>
              <a:t>Oliver Wendell Holmes Jr famously commented “Three generations of imbeciles are enough.”</a:t>
            </a:r>
          </a:p>
          <a:p>
            <a:r>
              <a:rPr lang="en-US" sz="2000" dirty="0"/>
              <a:t>After her sterilization, it was found</a:t>
            </a:r>
          </a:p>
          <a:p>
            <a:pPr lvl="1"/>
            <a:r>
              <a:rPr lang="en-US" sz="1600" dirty="0"/>
              <a:t>Her intelligence was in fact normal.</a:t>
            </a:r>
          </a:p>
          <a:p>
            <a:pPr lvl="1"/>
            <a:r>
              <a:rPr lang="en-US" sz="1600" dirty="0"/>
              <a:t>Her teen pregnancy was almost certainly the result of a rape by her adoptive mother’s nephew.</a:t>
            </a:r>
          </a:p>
          <a:p>
            <a:pPr lvl="1"/>
            <a:r>
              <a:rPr lang="en-US" sz="1600" dirty="0"/>
              <a:t>The family had her committed to cover up the truth.</a:t>
            </a:r>
          </a:p>
          <a:p>
            <a:r>
              <a:rPr lang="en-US" sz="2000" dirty="0"/>
              <a:t>In the end, approximately </a:t>
            </a:r>
            <a:r>
              <a:rPr lang="en-US" sz="2000" dirty="0">
                <a:hlinkClick r:id="rId4"/>
              </a:rPr>
              <a:t>70,000 forced sterilizations </a:t>
            </a:r>
            <a:r>
              <a:rPr lang="en-US" sz="2000" dirty="0"/>
              <a:t>were carried out in the US alone.</a:t>
            </a:r>
          </a:p>
        </p:txBody>
      </p:sp>
      <p:sp>
        <p:nvSpPr>
          <p:cNvPr id="4" name="Date Placeholder 3">
            <a:extLst>
              <a:ext uri="{FF2B5EF4-FFF2-40B4-BE49-F238E27FC236}">
                <a16:creationId xmlns:a16="http://schemas.microsoft.com/office/drawing/2014/main" id="{A8006AC0-C078-BF4D-6860-4CB754E1B03A}"/>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C7D356F-F66F-2D45-822F-ED8D2346D3A0}"/>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7DD41FD5-A526-DF26-03D5-A7535BF724BB}"/>
              </a:ext>
            </a:extLst>
          </p:cNvPr>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pic>
        <p:nvPicPr>
          <p:cNvPr id="4098" name="Picture 2">
            <a:extLst>
              <a:ext uri="{FF2B5EF4-FFF2-40B4-BE49-F238E27FC236}">
                <a16:creationId xmlns:a16="http://schemas.microsoft.com/office/drawing/2014/main" id="{E93DFCAC-802C-E7B6-6785-235DBB322A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4068" y="471448"/>
            <a:ext cx="2265545" cy="2111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720855"/>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37517-805A-7C8F-E74C-EC0849A63987}"/>
              </a:ext>
            </a:extLst>
          </p:cNvPr>
          <p:cNvSpPr>
            <a:spLocks noGrp="1"/>
          </p:cNvSpPr>
          <p:nvPr>
            <p:ph type="title"/>
          </p:nvPr>
        </p:nvSpPr>
        <p:spPr/>
        <p:txBody>
          <a:bodyPr/>
          <a:lstStyle/>
          <a:p>
            <a:r>
              <a:rPr lang="en-US" dirty="0">
                <a:hlinkClick r:id="rId2"/>
              </a:rPr>
              <a:t>Scopes Monkey Trial (1925)</a:t>
            </a:r>
            <a:r>
              <a:rPr lang="en-US" dirty="0"/>
              <a:t> </a:t>
            </a:r>
          </a:p>
        </p:txBody>
      </p:sp>
      <p:sp>
        <p:nvSpPr>
          <p:cNvPr id="3" name="Content Placeholder 2">
            <a:extLst>
              <a:ext uri="{FF2B5EF4-FFF2-40B4-BE49-F238E27FC236}">
                <a16:creationId xmlns:a16="http://schemas.microsoft.com/office/drawing/2014/main" id="{751B7447-A5BF-01D3-746F-995F0F2B92F9}"/>
              </a:ext>
            </a:extLst>
          </p:cNvPr>
          <p:cNvSpPr>
            <a:spLocks noGrp="1"/>
          </p:cNvSpPr>
          <p:nvPr>
            <p:ph idx="1"/>
          </p:nvPr>
        </p:nvSpPr>
        <p:spPr/>
        <p:txBody>
          <a:bodyPr>
            <a:normAutofit/>
          </a:bodyPr>
          <a:lstStyle/>
          <a:p>
            <a:r>
              <a:rPr lang="en-US" sz="2000" dirty="0"/>
              <a:t>The “Scopes Monkey Trial” pitted Presidential</a:t>
            </a:r>
            <a:br>
              <a:rPr lang="en-US" sz="2000" dirty="0"/>
            </a:br>
            <a:r>
              <a:rPr lang="en-US" sz="2000" dirty="0"/>
              <a:t>candidate Williams Jennings Bryan against</a:t>
            </a:r>
            <a:br>
              <a:rPr lang="en-US" sz="2000" dirty="0"/>
            </a:br>
            <a:r>
              <a:rPr lang="en-US" sz="2000" dirty="0"/>
              <a:t>the legendary lawyer Clarence Darrow in</a:t>
            </a:r>
            <a:br>
              <a:rPr lang="en-US" sz="2000" dirty="0"/>
            </a:br>
            <a:r>
              <a:rPr lang="en-US" sz="2000" dirty="0"/>
              <a:t>a challenge to Ohio’s law against teaching</a:t>
            </a:r>
            <a:br>
              <a:rPr lang="en-US" sz="2000" dirty="0"/>
            </a:br>
            <a:r>
              <a:rPr lang="en-US" sz="2000" dirty="0"/>
              <a:t>evolution in the classroom.</a:t>
            </a:r>
          </a:p>
          <a:p>
            <a:r>
              <a:rPr lang="en-US" sz="2000" dirty="0"/>
              <a:t>It was immortalized in the excellent </a:t>
            </a:r>
            <a:r>
              <a:rPr lang="en-US" sz="2000" dirty="0">
                <a:hlinkClick r:id="rId3"/>
              </a:rPr>
              <a:t>play</a:t>
            </a:r>
            <a:r>
              <a:rPr lang="en-US" sz="2000" dirty="0"/>
              <a:t> and </a:t>
            </a:r>
            <a:r>
              <a:rPr lang="en-US" sz="2000" dirty="0">
                <a:hlinkClick r:id="rId4"/>
              </a:rPr>
              <a:t>movie</a:t>
            </a:r>
            <a:r>
              <a:rPr lang="en-US" sz="2000" dirty="0"/>
              <a:t> “Inherit the wind”.</a:t>
            </a:r>
          </a:p>
          <a:p>
            <a:r>
              <a:rPr lang="en-US" sz="2000" dirty="0"/>
              <a:t>The play was highly fictionalized. In fact, the entire thing was staged by the ACLU in full cooperation with the Dayton Chamber of Commerce</a:t>
            </a:r>
          </a:p>
          <a:p>
            <a:pPr lvl="1"/>
            <a:r>
              <a:rPr lang="en-US" sz="1600" dirty="0"/>
              <a:t>The ACLU wanted to challenge the law</a:t>
            </a:r>
          </a:p>
          <a:p>
            <a:pPr lvl="1"/>
            <a:r>
              <a:rPr lang="en-US" sz="1600" dirty="0"/>
              <a:t>The Chamber of Commerce wanted people to come to town.</a:t>
            </a:r>
          </a:p>
          <a:p>
            <a:r>
              <a:rPr lang="en-US" sz="2000" dirty="0"/>
              <a:t>What they always leave out of the story was that the</a:t>
            </a:r>
            <a:br>
              <a:rPr lang="en-US" sz="2000" dirty="0"/>
            </a:br>
            <a:r>
              <a:rPr lang="en-US" sz="2000" dirty="0"/>
              <a:t>textbook being defended was </a:t>
            </a:r>
            <a:r>
              <a:rPr lang="en-US" sz="2000" dirty="0">
                <a:hlinkClick r:id="rId5"/>
              </a:rPr>
              <a:t>”A Civic Biology:</a:t>
            </a:r>
            <a:br>
              <a:rPr lang="en-US" sz="2000" dirty="0">
                <a:hlinkClick r:id="rId5"/>
              </a:rPr>
            </a:br>
            <a:r>
              <a:rPr lang="en-US" sz="2000" dirty="0">
                <a:hlinkClick r:id="rId5"/>
              </a:rPr>
              <a:t>Presented in Problems”</a:t>
            </a:r>
            <a:r>
              <a:rPr lang="en-US" sz="2000" dirty="0"/>
              <a:t>, by George Hunter, which</a:t>
            </a:r>
            <a:br>
              <a:rPr lang="en-US" sz="2000" dirty="0"/>
            </a:br>
            <a:r>
              <a:rPr lang="en-US" sz="2000" dirty="0"/>
              <a:t>was strongly pro-eugenics.</a:t>
            </a:r>
          </a:p>
          <a:p>
            <a:pPr lvl="1"/>
            <a:r>
              <a:rPr lang="en-US" sz="1800" dirty="0"/>
              <a:t>That was simply the prevailing view at the time in the US!</a:t>
            </a:r>
            <a:br>
              <a:rPr lang="en-US" sz="1800" dirty="0"/>
            </a:br>
            <a:endParaRPr lang="en-US" sz="1800" dirty="0"/>
          </a:p>
        </p:txBody>
      </p:sp>
      <p:sp>
        <p:nvSpPr>
          <p:cNvPr id="4" name="Date Placeholder 3">
            <a:extLst>
              <a:ext uri="{FF2B5EF4-FFF2-40B4-BE49-F238E27FC236}">
                <a16:creationId xmlns:a16="http://schemas.microsoft.com/office/drawing/2014/main" id="{DA39F801-B9D7-803A-8B34-D772A4EAD16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E554911-F9D6-1F19-2BE0-24D7DEFB2E72}"/>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B02D64BC-4D38-61F5-4E9C-553B5E215AF8}"/>
              </a:ext>
            </a:extLst>
          </p:cNvPr>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pic>
        <p:nvPicPr>
          <p:cNvPr id="1026" name="Picture 2" descr="undefined">
            <a:extLst>
              <a:ext uri="{FF2B5EF4-FFF2-40B4-BE49-F238E27FC236}">
                <a16:creationId xmlns:a16="http://schemas.microsoft.com/office/drawing/2014/main" id="{DA680BE3-BB93-E797-B5DC-A1B6E6944D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3649" y="776211"/>
            <a:ext cx="3147417" cy="19512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31EBB9-37BA-DFC9-54FE-61FD386B7B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3940"/>
          <a:stretch>
            <a:fillRect/>
          </a:stretch>
        </p:blipFill>
        <p:spPr bwMode="auto">
          <a:xfrm>
            <a:off x="6708866" y="4028803"/>
            <a:ext cx="2401388" cy="1771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3493"/>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2324-1790-4649-B318-540CF6F456E5}"/>
              </a:ext>
            </a:extLst>
          </p:cNvPr>
          <p:cNvSpPr>
            <a:spLocks noGrp="1"/>
          </p:cNvSpPr>
          <p:nvPr>
            <p:ph type="title"/>
          </p:nvPr>
        </p:nvSpPr>
        <p:spPr/>
        <p:txBody>
          <a:bodyPr/>
          <a:lstStyle/>
          <a:p>
            <a:r>
              <a:rPr lang="en-US" dirty="0"/>
              <a:t>We All Know Where it Went…</a:t>
            </a:r>
          </a:p>
        </p:txBody>
      </p:sp>
      <p:sp>
        <p:nvSpPr>
          <p:cNvPr id="3" name="Content Placeholder 2">
            <a:extLst>
              <a:ext uri="{FF2B5EF4-FFF2-40B4-BE49-F238E27FC236}">
                <a16:creationId xmlns:a16="http://schemas.microsoft.com/office/drawing/2014/main" id="{F71110ED-6F49-9117-574A-40EE906C85A6}"/>
              </a:ext>
            </a:extLst>
          </p:cNvPr>
          <p:cNvSpPr>
            <a:spLocks noGrp="1"/>
          </p:cNvSpPr>
          <p:nvPr>
            <p:ph idx="1"/>
          </p:nvPr>
        </p:nvSpPr>
        <p:spPr/>
        <p:txBody>
          <a:bodyPr>
            <a:normAutofit fontScale="92500" lnSpcReduction="20000"/>
          </a:bodyPr>
          <a:lstStyle/>
          <a:p>
            <a:r>
              <a:rPr lang="en-US" sz="2000" dirty="0"/>
              <a:t>In the 1930s, eugenics became a </a:t>
            </a:r>
            <a:r>
              <a:rPr lang="en-US" sz="2000" dirty="0">
                <a:hlinkClick r:id="rId2"/>
              </a:rPr>
              <a:t>core </a:t>
            </a:r>
            <a:br>
              <a:rPr lang="en-US" sz="2000" dirty="0">
                <a:hlinkClick r:id="rId2"/>
              </a:rPr>
            </a:br>
            <a:r>
              <a:rPr lang="en-US" sz="2000" dirty="0">
                <a:hlinkClick r:id="rId2"/>
              </a:rPr>
              <a:t>component of the Nazi regime</a:t>
            </a:r>
            <a:r>
              <a:rPr lang="en-US" sz="2000" dirty="0"/>
              <a:t> in Germany.</a:t>
            </a:r>
          </a:p>
          <a:p>
            <a:pPr lvl="1"/>
            <a:r>
              <a:rPr lang="en-US" sz="1700" dirty="0"/>
              <a:t>They referred to it as “racial hygiene”</a:t>
            </a:r>
          </a:p>
          <a:p>
            <a:r>
              <a:rPr lang="en-US" sz="2000" dirty="0"/>
              <a:t>This included a massive program of forced</a:t>
            </a:r>
            <a:br>
              <a:rPr lang="en-US" sz="2000" dirty="0"/>
            </a:br>
            <a:r>
              <a:rPr lang="en-US" sz="2000" dirty="0"/>
              <a:t>sterilization.  Reasons included:</a:t>
            </a:r>
          </a:p>
          <a:p>
            <a:pPr lvl="1"/>
            <a:r>
              <a:rPr lang="en-US" sz="1600" dirty="0"/>
              <a:t>Hereditary diseases</a:t>
            </a:r>
          </a:p>
          <a:p>
            <a:pPr lvl="1"/>
            <a:r>
              <a:rPr lang="en-US" sz="1600" dirty="0"/>
              <a:t>Mental illness</a:t>
            </a:r>
          </a:p>
          <a:p>
            <a:pPr lvl="1"/>
            <a:r>
              <a:rPr lang="en-US" sz="1600" dirty="0"/>
              <a:t>“Inferior” races: Jews, Romani, Blacks, </a:t>
            </a:r>
            <a:r>
              <a:rPr lang="en-US" sz="1600" dirty="0" err="1"/>
              <a:t>etc</a:t>
            </a:r>
            <a:endParaRPr lang="en-US" sz="1600" dirty="0"/>
          </a:p>
          <a:p>
            <a:pPr lvl="1"/>
            <a:r>
              <a:rPr lang="en-US" sz="1600" dirty="0"/>
              <a:t>Criminal or antisocial behavior</a:t>
            </a:r>
          </a:p>
          <a:p>
            <a:r>
              <a:rPr lang="en-US" sz="2000" dirty="0"/>
              <a:t>It was </a:t>
            </a:r>
            <a:r>
              <a:rPr lang="en-US" sz="2000" i="1" dirty="0"/>
              <a:t>explicitly</a:t>
            </a:r>
            <a:r>
              <a:rPr lang="en-US" sz="2000" dirty="0"/>
              <a:t> patterned after California’s </a:t>
            </a:r>
            <a:br>
              <a:rPr lang="en-US" sz="2000" dirty="0"/>
            </a:br>
            <a:r>
              <a:rPr lang="en-US" sz="2000" dirty="0"/>
              <a:t>forced sterilization program, which by 1933</a:t>
            </a:r>
            <a:br>
              <a:rPr lang="en-US" sz="2000" dirty="0"/>
            </a:br>
            <a:r>
              <a:rPr lang="en-US" sz="2000" dirty="0"/>
              <a:t>had performed more forced sterilizations than</a:t>
            </a:r>
            <a:br>
              <a:rPr lang="en-US" sz="2000" dirty="0"/>
            </a:br>
            <a:r>
              <a:rPr lang="en-US" sz="2000" dirty="0"/>
              <a:t>all other US states combined.</a:t>
            </a:r>
          </a:p>
          <a:p>
            <a:pPr lvl="1"/>
            <a:r>
              <a:rPr lang="en-US" sz="1600" dirty="0"/>
              <a:t>Hitler learned about the US eugenics movement while in prison and became a big fan.</a:t>
            </a:r>
          </a:p>
          <a:p>
            <a:r>
              <a:rPr lang="en-US" sz="2000" dirty="0"/>
              <a:t>California eugenicist C. M. Goethe once bragged to a colleague</a:t>
            </a:r>
          </a:p>
          <a:p>
            <a:pPr lvl="1"/>
            <a:r>
              <a:rPr lang="en-US" sz="1600" b="1" dirty="0"/>
              <a:t>”You will be interested to know that your work has played a powerful part in shaping the opinions of the group of intellectuals who are behind Hitler in this epoch-making program. Everywhere I sensed that their opinions have been tremendously stimulated by American thought... ”</a:t>
            </a:r>
          </a:p>
          <a:p>
            <a:r>
              <a:rPr lang="en-US" sz="2000" dirty="0"/>
              <a:t>I hope I don’t need to tell you any more about how bad the Nazis were.</a:t>
            </a:r>
          </a:p>
          <a:p>
            <a:pPr lvl="1"/>
            <a:r>
              <a:rPr lang="en-US" sz="1900" dirty="0"/>
              <a:t>The opinions of some current “influencers” notwithstanding.</a:t>
            </a:r>
          </a:p>
        </p:txBody>
      </p:sp>
      <p:sp>
        <p:nvSpPr>
          <p:cNvPr id="4" name="Date Placeholder 3">
            <a:extLst>
              <a:ext uri="{FF2B5EF4-FFF2-40B4-BE49-F238E27FC236}">
                <a16:creationId xmlns:a16="http://schemas.microsoft.com/office/drawing/2014/main" id="{A57855C2-692D-E639-7927-D173B5DBB62F}"/>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7FE2DFC5-D203-C986-CEFA-5C264E364E7C}"/>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80966296-3D11-3DA7-53FE-46A34FDDE410}"/>
              </a:ext>
            </a:extLst>
          </p:cNvPr>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pic>
        <p:nvPicPr>
          <p:cNvPr id="1026" name="Picture 2">
            <a:extLst>
              <a:ext uri="{FF2B5EF4-FFF2-40B4-BE49-F238E27FC236}">
                <a16:creationId xmlns:a16="http://schemas.microsoft.com/office/drawing/2014/main" id="{D0714FE2-FF53-07DA-4DE9-E48C19E9B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145" y="471448"/>
            <a:ext cx="2747168" cy="36994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89E3B5D-6609-0C84-6E27-636F388F7673}"/>
              </a:ext>
            </a:extLst>
          </p:cNvPr>
          <p:cNvSpPr/>
          <p:nvPr/>
        </p:nvSpPr>
        <p:spPr>
          <a:xfrm>
            <a:off x="778213" y="4834647"/>
            <a:ext cx="7315200" cy="82685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347897"/>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ACA64-FB8B-BEFD-ED93-D323525054A8}"/>
              </a:ext>
            </a:extLst>
          </p:cNvPr>
          <p:cNvSpPr>
            <a:spLocks noGrp="1"/>
          </p:cNvSpPr>
          <p:nvPr>
            <p:ph type="title"/>
          </p:nvPr>
        </p:nvSpPr>
        <p:spPr/>
        <p:txBody>
          <a:bodyPr/>
          <a:lstStyle/>
          <a:p>
            <a:r>
              <a:rPr lang="en-US" dirty="0"/>
              <a:t>The Fall of Eugenics</a:t>
            </a:r>
          </a:p>
        </p:txBody>
      </p:sp>
      <p:sp>
        <p:nvSpPr>
          <p:cNvPr id="3" name="Content Placeholder 2">
            <a:extLst>
              <a:ext uri="{FF2B5EF4-FFF2-40B4-BE49-F238E27FC236}">
                <a16:creationId xmlns:a16="http://schemas.microsoft.com/office/drawing/2014/main" id="{AF40669E-5686-4B5D-E13E-567F893A630B}"/>
              </a:ext>
            </a:extLst>
          </p:cNvPr>
          <p:cNvSpPr>
            <a:spLocks noGrp="1"/>
          </p:cNvSpPr>
          <p:nvPr>
            <p:ph idx="1"/>
          </p:nvPr>
        </p:nvSpPr>
        <p:spPr/>
        <p:txBody>
          <a:bodyPr>
            <a:normAutofit lnSpcReduction="10000"/>
          </a:bodyPr>
          <a:lstStyle/>
          <a:p>
            <a:r>
              <a:rPr lang="en-US" sz="1800" dirty="0"/>
              <a:t>In addition to the Nazis giving Eugenics a bad </a:t>
            </a:r>
            <a:br>
              <a:rPr lang="en-US" sz="1800" dirty="0"/>
            </a:br>
            <a:r>
              <a:rPr lang="en-US" sz="1800" dirty="0"/>
              <a:t>name, it was once again based on the flawed </a:t>
            </a:r>
            <a:br>
              <a:rPr lang="en-US" sz="1800" dirty="0"/>
            </a:br>
            <a:r>
              <a:rPr lang="en-US" sz="1800" dirty="0"/>
              <a:t>fallacy of reification, the notion that we could </a:t>
            </a:r>
            <a:br>
              <a:rPr lang="en-US" sz="1800" dirty="0"/>
            </a:br>
            <a:r>
              <a:rPr lang="en-US" sz="1800" dirty="0"/>
              <a:t>breed generically “superior” humans.</a:t>
            </a:r>
          </a:p>
          <a:p>
            <a:r>
              <a:rPr lang="en-US" sz="1800" dirty="0"/>
              <a:t>Part of the the Star Trek canon are the Eugenics</a:t>
            </a:r>
            <a:br>
              <a:rPr lang="en-US" sz="1800" dirty="0"/>
            </a:br>
            <a:r>
              <a:rPr lang="en-US" sz="1800" dirty="0"/>
              <a:t>Wars, which took place in the distant future of</a:t>
            </a:r>
            <a:br>
              <a:rPr lang="en-US" sz="1800" dirty="0"/>
            </a:br>
            <a:r>
              <a:rPr lang="en-US" sz="1800" dirty="0"/>
              <a:t>the mid 1990s.</a:t>
            </a:r>
          </a:p>
          <a:p>
            <a:pPr lvl="1"/>
            <a:r>
              <a:rPr lang="en-US" sz="1400" dirty="0"/>
              <a:t>They succeeded in breeding “superior humans” who were smarter, stronger, and more talented than everyone else.</a:t>
            </a:r>
          </a:p>
          <a:p>
            <a:pPr lvl="1"/>
            <a:r>
              <a:rPr lang="en-US" sz="1400" dirty="0"/>
              <a:t>They failed because of of infighting</a:t>
            </a:r>
          </a:p>
          <a:p>
            <a:r>
              <a:rPr lang="en-US" sz="1800" dirty="0"/>
              <a:t>In fact, eugenics is flawed because you can’t select for general superiority.  Taking a cue from animal breeding</a:t>
            </a:r>
          </a:p>
          <a:p>
            <a:pPr lvl="1"/>
            <a:r>
              <a:rPr lang="en-US" sz="1400" dirty="0"/>
              <a:t>We breed racehorses for speed, not intelligence.</a:t>
            </a:r>
          </a:p>
          <a:p>
            <a:pPr lvl="1"/>
            <a:r>
              <a:rPr lang="en-US" sz="1400" dirty="0"/>
              <a:t>We breed chickens for lots of breast meat.</a:t>
            </a:r>
          </a:p>
          <a:p>
            <a:pPr lvl="1"/>
            <a:r>
              <a:rPr lang="en-US" sz="1400" dirty="0"/>
              <a:t>I’m not sure what the point of French bulldogs was.</a:t>
            </a:r>
          </a:p>
          <a:p>
            <a:r>
              <a:rPr lang="en-US" sz="1800" dirty="0"/>
              <a:t>The German selective breeding program was very good at breeding blonde, blue-eyed people*, but beyond that it was a failure.</a:t>
            </a:r>
          </a:p>
          <a:p>
            <a:r>
              <a:rPr lang="en-US" sz="1800" dirty="0"/>
              <a:t>In the US</a:t>
            </a:r>
          </a:p>
          <a:p>
            <a:pPr lvl="1"/>
            <a:r>
              <a:rPr lang="en-US" sz="1400" dirty="0"/>
              <a:t>Forced sterilization began to be phased out in the 1970s.</a:t>
            </a:r>
          </a:p>
          <a:p>
            <a:pPr lvl="1"/>
            <a:r>
              <a:rPr lang="en-US" sz="1400" dirty="0"/>
              <a:t>Continued in California prisons until 2010!</a:t>
            </a:r>
          </a:p>
          <a:p>
            <a:pPr lvl="1"/>
            <a:r>
              <a:rPr lang="en-US" sz="1400" dirty="0"/>
              <a:t>However, Buck v. Bell has never been overturned!</a:t>
            </a:r>
          </a:p>
          <a:p>
            <a:pPr lvl="1"/>
            <a:endParaRPr lang="en-US" sz="1400" dirty="0"/>
          </a:p>
        </p:txBody>
      </p:sp>
      <p:sp>
        <p:nvSpPr>
          <p:cNvPr id="4" name="Date Placeholder 3">
            <a:extLst>
              <a:ext uri="{FF2B5EF4-FFF2-40B4-BE49-F238E27FC236}">
                <a16:creationId xmlns:a16="http://schemas.microsoft.com/office/drawing/2014/main" id="{CE3B270B-666E-8FA6-DFC5-9C1D1C40999E}"/>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FDFC3DC8-9391-7174-FE0E-3491DF19E59C}"/>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F3828373-33FD-96F8-9754-EB70B68C2F24}"/>
              </a:ext>
            </a:extLst>
          </p:cNvPr>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pic>
        <p:nvPicPr>
          <p:cNvPr id="2050" name="Picture 2" descr="Ricardo Montalbán as Khan in a 1967 still. His hair is black and swept back from his forehead.">
            <a:extLst>
              <a:ext uri="{FF2B5EF4-FFF2-40B4-BE49-F238E27FC236}">
                <a16:creationId xmlns:a16="http://schemas.microsoft.com/office/drawing/2014/main" id="{D65A2C2D-2AA4-B9A8-2AED-6DB92CF8C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213" y="471448"/>
            <a:ext cx="2432100" cy="21280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371B06-F6C0-498C-24E3-C4B98604D1DA}"/>
              </a:ext>
            </a:extLst>
          </p:cNvPr>
          <p:cNvSpPr txBox="1"/>
          <p:nvPr/>
        </p:nvSpPr>
        <p:spPr>
          <a:xfrm>
            <a:off x="6210215" y="2621135"/>
            <a:ext cx="2461098" cy="307777"/>
          </a:xfrm>
          <a:prstGeom prst="rect">
            <a:avLst/>
          </a:prstGeom>
          <a:noFill/>
        </p:spPr>
        <p:txBody>
          <a:bodyPr wrap="square" rtlCol="0">
            <a:spAutoFit/>
          </a:bodyPr>
          <a:lstStyle/>
          <a:p>
            <a:pPr algn="ctr"/>
            <a:r>
              <a:rPr lang="en-US" sz="1400" dirty="0">
                <a:latin typeface="+mn-lt"/>
              </a:rPr>
              <a:t>We can’t all be Kahn!</a:t>
            </a:r>
          </a:p>
        </p:txBody>
      </p:sp>
      <p:sp>
        <p:nvSpPr>
          <p:cNvPr id="8" name="TextBox 7">
            <a:extLst>
              <a:ext uri="{FF2B5EF4-FFF2-40B4-BE49-F238E27FC236}">
                <a16:creationId xmlns:a16="http://schemas.microsoft.com/office/drawing/2014/main" id="{DC027D70-F748-B9DB-33F7-07986A26E448}"/>
              </a:ext>
            </a:extLst>
          </p:cNvPr>
          <p:cNvSpPr txBox="1"/>
          <p:nvPr/>
        </p:nvSpPr>
        <p:spPr>
          <a:xfrm>
            <a:off x="5126477" y="6531935"/>
            <a:ext cx="4017523" cy="307777"/>
          </a:xfrm>
          <a:prstGeom prst="rect">
            <a:avLst/>
          </a:prstGeom>
          <a:noFill/>
        </p:spPr>
        <p:txBody>
          <a:bodyPr wrap="square" rtlCol="0">
            <a:spAutoFit/>
          </a:bodyPr>
          <a:lstStyle/>
          <a:p>
            <a:pPr algn="r"/>
            <a:r>
              <a:rPr lang="en-US" sz="1400" dirty="0">
                <a:latin typeface="+mn-lt"/>
              </a:rPr>
              <a:t>*Anni-Frid Lyngstad of ABBA is the result of this.</a:t>
            </a:r>
          </a:p>
        </p:txBody>
      </p:sp>
    </p:spTree>
    <p:extLst>
      <p:ext uri="{BB962C8B-B14F-4D97-AF65-F5344CB8AC3E}">
        <p14:creationId xmlns:p14="http://schemas.microsoft.com/office/powerpoint/2010/main" val="2546841813"/>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7A78-1F5A-726A-C83D-B10692C4D8CE}"/>
              </a:ext>
            </a:extLst>
          </p:cNvPr>
          <p:cNvSpPr>
            <a:spLocks noGrp="1"/>
          </p:cNvSpPr>
          <p:nvPr>
            <p:ph type="title"/>
          </p:nvPr>
        </p:nvSpPr>
        <p:spPr/>
        <p:txBody>
          <a:bodyPr>
            <a:normAutofit/>
          </a:bodyPr>
          <a:lstStyle/>
          <a:p>
            <a:r>
              <a:rPr lang="en-US" dirty="0"/>
              <a:t>“Pronatalism” (eugenics by another name)</a:t>
            </a:r>
          </a:p>
        </p:txBody>
      </p:sp>
      <p:sp>
        <p:nvSpPr>
          <p:cNvPr id="3" name="Content Placeholder 2">
            <a:extLst>
              <a:ext uri="{FF2B5EF4-FFF2-40B4-BE49-F238E27FC236}">
                <a16:creationId xmlns:a16="http://schemas.microsoft.com/office/drawing/2014/main" id="{7B0B75DC-BBB0-09F8-8CFC-CFE1C3F1A6ED}"/>
              </a:ext>
            </a:extLst>
          </p:cNvPr>
          <p:cNvSpPr>
            <a:spLocks noGrp="1"/>
          </p:cNvSpPr>
          <p:nvPr>
            <p:ph idx="1"/>
          </p:nvPr>
        </p:nvSpPr>
        <p:spPr/>
        <p:txBody>
          <a:bodyPr>
            <a:normAutofit/>
          </a:bodyPr>
          <a:lstStyle/>
          <a:p>
            <a:r>
              <a:rPr lang="en-US" sz="2000" dirty="0"/>
              <a:t>There is a of handwringing these days about </a:t>
            </a:r>
            <a:br>
              <a:rPr lang="en-US" sz="2000" dirty="0"/>
            </a:br>
            <a:r>
              <a:rPr lang="en-US" sz="2000" dirty="0"/>
              <a:t>the “declining birth rate” in the US, which you</a:t>
            </a:r>
            <a:br>
              <a:rPr lang="en-US" sz="2000" dirty="0"/>
            </a:br>
            <a:r>
              <a:rPr lang="en-US" sz="2000" dirty="0"/>
              <a:t>can obviously see from this plot*.</a:t>
            </a:r>
          </a:p>
          <a:p>
            <a:r>
              <a:rPr lang="en-US" sz="2000" dirty="0"/>
              <a:t>This has become a cause célèbre among </a:t>
            </a:r>
            <a:br>
              <a:rPr lang="en-US" sz="2000" dirty="0"/>
            </a:br>
            <a:r>
              <a:rPr lang="en-US" sz="2000" dirty="0"/>
              <a:t>Silicon Valley Oligarchs, particularly Elon </a:t>
            </a:r>
            <a:br>
              <a:rPr lang="en-US" sz="2000" dirty="0"/>
            </a:br>
            <a:r>
              <a:rPr lang="en-US" sz="2000" dirty="0"/>
              <a:t>Musk.</a:t>
            </a:r>
          </a:p>
          <a:p>
            <a:pPr lvl="1"/>
            <a:r>
              <a:rPr lang="en-US" sz="1600" dirty="0"/>
              <a:t>They carefully avoid the term “eugenics”, but say</a:t>
            </a:r>
            <a:br>
              <a:rPr lang="en-US" sz="1600" dirty="0"/>
            </a:br>
            <a:r>
              <a:rPr lang="en-US" sz="1600" dirty="0"/>
              <a:t>things like </a:t>
            </a:r>
            <a:r>
              <a:rPr lang="en-US" sz="1600" dirty="0">
                <a:hlinkClick r:id="rId2"/>
              </a:rPr>
              <a:t>“smart people aren’t having enough babies”</a:t>
            </a:r>
            <a:r>
              <a:rPr lang="en-US" sz="1600" dirty="0"/>
              <a:t>, which is the same thing.</a:t>
            </a:r>
          </a:p>
          <a:p>
            <a:r>
              <a:rPr lang="en-US" sz="2000" dirty="0"/>
              <a:t>Obviously, the graph that </a:t>
            </a:r>
            <a:r>
              <a:rPr lang="en-US" sz="2000" i="1" dirty="0"/>
              <a:t>really</a:t>
            </a:r>
            <a:r>
              <a:rPr lang="en-US" sz="2000" dirty="0"/>
              <a:t> bothers </a:t>
            </a:r>
            <a:br>
              <a:rPr lang="en-US" sz="2000" dirty="0"/>
            </a:br>
            <a:r>
              <a:rPr lang="en-US" sz="2000" dirty="0"/>
              <a:t>them is this one.</a:t>
            </a:r>
          </a:p>
          <a:p>
            <a:r>
              <a:rPr lang="en-US" sz="2000" dirty="0"/>
              <a:t>The have even discussed </a:t>
            </a:r>
            <a:r>
              <a:rPr lang="en-US" sz="2000" dirty="0">
                <a:hlinkClick r:id="rId3"/>
              </a:rPr>
              <a:t>incentives for</a:t>
            </a:r>
            <a:br>
              <a:rPr lang="en-US" sz="2000" dirty="0">
                <a:hlinkClick r:id="rId3"/>
              </a:rPr>
            </a:br>
            <a:r>
              <a:rPr lang="en-US" sz="2000" dirty="0">
                <a:hlinkClick r:id="rId3"/>
              </a:rPr>
              <a:t>having children</a:t>
            </a:r>
            <a:r>
              <a:rPr lang="en-US" sz="2000" dirty="0"/>
              <a:t>.</a:t>
            </a:r>
          </a:p>
          <a:p>
            <a:pPr lvl="1"/>
            <a:r>
              <a:rPr lang="en-US" sz="1600" dirty="0">
                <a:hlinkClick r:id="rId4"/>
              </a:rPr>
              <a:t>This has been tried </a:t>
            </a:r>
            <a:br>
              <a:rPr lang="en-US" sz="1600" dirty="0">
                <a:hlinkClick r:id="rId4"/>
              </a:rPr>
            </a:br>
            <a:r>
              <a:rPr lang="en-US" sz="1600" dirty="0">
                <a:hlinkClick r:id="rId4"/>
              </a:rPr>
              <a:t>before</a:t>
            </a:r>
            <a:endParaRPr lang="en-US" sz="1600" dirty="0"/>
          </a:p>
        </p:txBody>
      </p:sp>
      <p:sp>
        <p:nvSpPr>
          <p:cNvPr id="4" name="Date Placeholder 3">
            <a:extLst>
              <a:ext uri="{FF2B5EF4-FFF2-40B4-BE49-F238E27FC236}">
                <a16:creationId xmlns:a16="http://schemas.microsoft.com/office/drawing/2014/main" id="{5B29BB7D-6B33-6E4B-874C-D25E112FC802}"/>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8AEB5D75-66D9-4D61-9D25-B14A627068FF}"/>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908972E3-858E-81F5-1210-92B25478C8CE}"/>
              </a:ext>
            </a:extLst>
          </p:cNvPr>
          <p:cNvSpPr>
            <a:spLocks noGrp="1"/>
          </p:cNvSpPr>
          <p:nvPr>
            <p:ph type="sldNum" sz="quarter" idx="12"/>
          </p:nvPr>
        </p:nvSpPr>
        <p:spPr/>
        <p:txBody>
          <a:bodyPr/>
          <a:lstStyle/>
          <a:p>
            <a:pPr>
              <a:defRPr/>
            </a:pPr>
            <a:fld id="{BCA26155-0DCC-45D2-90B6-32F65F3F6C0F}" type="slidenum">
              <a:rPr lang="en-US" smtClean="0"/>
              <a:pPr>
                <a:defRPr/>
              </a:pPr>
              <a:t>27</a:t>
            </a:fld>
            <a:endParaRPr lang="en-US"/>
          </a:p>
        </p:txBody>
      </p:sp>
      <p:pic>
        <p:nvPicPr>
          <p:cNvPr id="2050" name="Picture 2" descr="The kids are alright – aren't they? Examining U.S. birth rates | Kalibrate  Global">
            <a:extLst>
              <a:ext uri="{FF2B5EF4-FFF2-40B4-BE49-F238E27FC236}">
                <a16:creationId xmlns:a16="http://schemas.microsoft.com/office/drawing/2014/main" id="{1DAD1ECF-B33D-B6F1-45FF-4A79C91115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2715" y="1099655"/>
            <a:ext cx="3080657" cy="22382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0036992-134E-26E0-16AA-91D1C43A1AFD}"/>
              </a:ext>
            </a:extLst>
          </p:cNvPr>
          <p:cNvSpPr txBox="1"/>
          <p:nvPr/>
        </p:nvSpPr>
        <p:spPr>
          <a:xfrm>
            <a:off x="5427617" y="6398331"/>
            <a:ext cx="3668486" cy="307777"/>
          </a:xfrm>
          <a:prstGeom prst="rect">
            <a:avLst/>
          </a:prstGeom>
          <a:noFill/>
        </p:spPr>
        <p:txBody>
          <a:bodyPr wrap="square" rtlCol="0">
            <a:spAutoFit/>
          </a:bodyPr>
          <a:lstStyle/>
          <a:p>
            <a:pPr algn="r"/>
            <a:r>
              <a:rPr lang="en-US" sz="1400" dirty="0">
                <a:latin typeface="+mn-lt"/>
              </a:rPr>
              <a:t>*that was sarcasm</a:t>
            </a:r>
          </a:p>
        </p:txBody>
      </p:sp>
      <p:pic>
        <p:nvPicPr>
          <p:cNvPr id="2052" name="Picture 4" descr="The US white majority will soon disappear forever">
            <a:extLst>
              <a:ext uri="{FF2B5EF4-FFF2-40B4-BE49-F238E27FC236}">
                <a16:creationId xmlns:a16="http://schemas.microsoft.com/office/drawing/2014/main" id="{A5504EFA-B0B8-861F-47B7-5A5E6DAE24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7617" y="3716843"/>
            <a:ext cx="3653064" cy="244851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49267B9-FD2C-5B74-7EF8-5EBB6F8ADC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460" t="24096" r="7621" b="10457"/>
          <a:stretch>
            <a:fillRect/>
          </a:stretch>
        </p:blipFill>
        <p:spPr bwMode="auto">
          <a:xfrm>
            <a:off x="3271940" y="4840904"/>
            <a:ext cx="1398031" cy="15456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14385B0-150B-3A83-BF0E-C91AC1BFFD5F}"/>
              </a:ext>
            </a:extLst>
          </p:cNvPr>
          <p:cNvSpPr txBox="1"/>
          <p:nvPr/>
        </p:nvSpPr>
        <p:spPr>
          <a:xfrm>
            <a:off x="2666999" y="6413719"/>
            <a:ext cx="2606223" cy="276999"/>
          </a:xfrm>
          <a:prstGeom prst="rect">
            <a:avLst/>
          </a:prstGeom>
          <a:noFill/>
        </p:spPr>
        <p:txBody>
          <a:bodyPr wrap="square" rtlCol="0">
            <a:spAutoFit/>
          </a:bodyPr>
          <a:lstStyle/>
          <a:p>
            <a:pPr algn="ctr"/>
            <a:r>
              <a:rPr lang="en-US" sz="1200" dirty="0" err="1">
                <a:latin typeface="+mn-lt"/>
              </a:rPr>
              <a:t>Ehrenkreuz</a:t>
            </a:r>
            <a:r>
              <a:rPr lang="en-US" sz="1200" dirty="0">
                <a:latin typeface="+mn-lt"/>
              </a:rPr>
              <a:t> der </a:t>
            </a:r>
            <a:r>
              <a:rPr lang="en-US" sz="1200" dirty="0" err="1">
                <a:latin typeface="+mn-lt"/>
              </a:rPr>
              <a:t>Deutschen</a:t>
            </a:r>
            <a:r>
              <a:rPr lang="en-US" sz="1200" dirty="0">
                <a:latin typeface="+mn-lt"/>
              </a:rPr>
              <a:t> Mutter</a:t>
            </a:r>
          </a:p>
        </p:txBody>
      </p:sp>
    </p:spTree>
    <p:extLst>
      <p:ext uri="{BB962C8B-B14F-4D97-AF65-F5344CB8AC3E}">
        <p14:creationId xmlns:p14="http://schemas.microsoft.com/office/powerpoint/2010/main" val="1949799387"/>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5902-0803-2198-8F5E-DD9372DEF54E}"/>
              </a:ext>
            </a:extLst>
          </p:cNvPr>
          <p:cNvSpPr>
            <a:spLocks noGrp="1"/>
          </p:cNvSpPr>
          <p:nvPr>
            <p:ph type="title"/>
          </p:nvPr>
        </p:nvSpPr>
        <p:spPr/>
        <p:txBody>
          <a:bodyPr/>
          <a:lstStyle/>
          <a:p>
            <a:r>
              <a:rPr lang="en-US" dirty="0"/>
              <a:t>Everything Old is New Again…</a:t>
            </a:r>
          </a:p>
        </p:txBody>
      </p:sp>
      <p:sp>
        <p:nvSpPr>
          <p:cNvPr id="3" name="Content Placeholder 2">
            <a:extLst>
              <a:ext uri="{FF2B5EF4-FFF2-40B4-BE49-F238E27FC236}">
                <a16:creationId xmlns:a16="http://schemas.microsoft.com/office/drawing/2014/main" id="{9BD53783-FFB9-F3A6-A9D0-3475BD6D8883}"/>
              </a:ext>
            </a:extLst>
          </p:cNvPr>
          <p:cNvSpPr>
            <a:spLocks noGrp="1"/>
          </p:cNvSpPr>
          <p:nvPr>
            <p:ph idx="1"/>
          </p:nvPr>
        </p:nvSpPr>
        <p:spPr/>
        <p:txBody>
          <a:bodyPr>
            <a:normAutofit/>
          </a:bodyPr>
          <a:lstStyle/>
          <a:p>
            <a:r>
              <a:rPr lang="en-US" sz="2000" dirty="0"/>
              <a:t>Pronatalism is just one way that these ideas keep cropping up.</a:t>
            </a:r>
          </a:p>
          <a:p>
            <a:pPr lvl="1"/>
            <a:r>
              <a:rPr lang="en-US" sz="1800" dirty="0"/>
              <a:t>It’s just one aspect of “</a:t>
            </a:r>
            <a:r>
              <a:rPr lang="en-US" sz="1800" dirty="0">
                <a:hlinkClick r:id="rId2"/>
              </a:rPr>
              <a:t>The Great Replacement</a:t>
            </a:r>
            <a:r>
              <a:rPr lang="en-US" sz="1800" dirty="0"/>
              <a:t>” conspiracy theory, that “superior” Whites* are being replaced by “inferior” races.</a:t>
            </a:r>
          </a:p>
          <a:p>
            <a:pPr lvl="1"/>
            <a:r>
              <a:rPr lang="en-US" sz="1800" dirty="0"/>
              <a:t>In fact, these beliefs are having a heyday.  </a:t>
            </a:r>
          </a:p>
          <a:p>
            <a:r>
              <a:rPr lang="en-US" sz="2000" dirty="0"/>
              <a:t>“</a:t>
            </a:r>
            <a:r>
              <a:rPr lang="en-US" sz="2000" dirty="0">
                <a:hlinkClick r:id="rId3"/>
              </a:rPr>
              <a:t>The Belle Curve</a:t>
            </a:r>
            <a:r>
              <a:rPr lang="en-US" sz="2000" dirty="0"/>
              <a:t>” in 1996 again brought up the idea</a:t>
            </a:r>
            <a:br>
              <a:rPr lang="en-US" sz="2000" dirty="0"/>
            </a:br>
            <a:r>
              <a:rPr lang="en-US" sz="2000" dirty="0"/>
              <a:t>that non-Whites were innately less intelligent than</a:t>
            </a:r>
            <a:br>
              <a:rPr lang="en-US" sz="2000" dirty="0"/>
            </a:br>
            <a:r>
              <a:rPr lang="en-US" sz="2000" dirty="0"/>
              <a:t>White, based on IQ tests.</a:t>
            </a:r>
          </a:p>
          <a:p>
            <a:pPr lvl="1"/>
            <a:r>
              <a:rPr lang="en-US" sz="1600" dirty="0"/>
              <a:t>This was discussed by Stephen Jay Gould in the preparation</a:t>
            </a:r>
            <a:br>
              <a:rPr lang="en-US" sz="1600" dirty="0"/>
            </a:br>
            <a:r>
              <a:rPr lang="en-US" sz="1600" dirty="0"/>
              <a:t>assignment. </a:t>
            </a:r>
          </a:p>
          <a:p>
            <a:pPr lvl="1"/>
            <a:r>
              <a:rPr lang="en-US" sz="1600" dirty="0"/>
              <a:t>Conclusions debunked by numerous experts.</a:t>
            </a:r>
          </a:p>
          <a:p>
            <a:pPr lvl="1"/>
            <a:r>
              <a:rPr lang="en-US" sz="1600" dirty="0"/>
              <a:t>Nevertheless, many still treat it as gospel.  </a:t>
            </a:r>
          </a:p>
          <a:p>
            <a:r>
              <a:rPr lang="en-US" sz="2000" dirty="0"/>
              <a:t>In spite of overwhelming evidence of continuing </a:t>
            </a:r>
            <a:br>
              <a:rPr lang="en-US" sz="2000" dirty="0"/>
            </a:br>
            <a:r>
              <a:rPr lang="en-US" sz="2000" dirty="0">
                <a:hlinkClick r:id="rId4"/>
              </a:rPr>
              <a:t>implicit and explicit bias</a:t>
            </a:r>
            <a:r>
              <a:rPr lang="en-US" sz="2000" dirty="0"/>
              <a:t>** in hiring, </a:t>
            </a:r>
            <a:r>
              <a:rPr lang="en-US" sz="2000" dirty="0" err="1"/>
              <a:t>etc</a:t>
            </a:r>
            <a:r>
              <a:rPr lang="en-US" sz="2000" dirty="0"/>
              <a:t>, efforts to </a:t>
            </a:r>
            <a:br>
              <a:rPr lang="en-US" sz="2000" dirty="0"/>
            </a:br>
            <a:r>
              <a:rPr lang="en-US" sz="2000" dirty="0"/>
              <a:t>ameliorate the situation are now being portrayed as antithetical to “merit”.   </a:t>
            </a:r>
          </a:p>
        </p:txBody>
      </p:sp>
      <p:sp>
        <p:nvSpPr>
          <p:cNvPr id="4" name="Date Placeholder 3">
            <a:extLst>
              <a:ext uri="{FF2B5EF4-FFF2-40B4-BE49-F238E27FC236}">
                <a16:creationId xmlns:a16="http://schemas.microsoft.com/office/drawing/2014/main" id="{2C3ECF16-2A00-DF7C-9769-A077E120399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F5B2672B-9E46-7C7A-7467-EDC4E3F0BF0A}"/>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3E202DC5-8D38-7078-94A9-3058671CB5A1}"/>
              </a:ext>
            </a:extLst>
          </p:cNvPr>
          <p:cNvSpPr>
            <a:spLocks noGrp="1"/>
          </p:cNvSpPr>
          <p:nvPr>
            <p:ph type="sldNum" sz="quarter" idx="12"/>
          </p:nvPr>
        </p:nvSpPr>
        <p:spPr/>
        <p:txBody>
          <a:bodyPr/>
          <a:lstStyle/>
          <a:p>
            <a:pPr>
              <a:defRPr/>
            </a:pPr>
            <a:fld id="{BCA26155-0DCC-45D2-90B6-32F65F3F6C0F}" type="slidenum">
              <a:rPr lang="en-US" smtClean="0"/>
              <a:pPr>
                <a:defRPr/>
              </a:pPr>
              <a:t>28</a:t>
            </a:fld>
            <a:endParaRPr lang="en-US"/>
          </a:p>
        </p:txBody>
      </p:sp>
      <p:sp>
        <p:nvSpPr>
          <p:cNvPr id="7" name="TextBox 6">
            <a:extLst>
              <a:ext uri="{FF2B5EF4-FFF2-40B4-BE49-F238E27FC236}">
                <a16:creationId xmlns:a16="http://schemas.microsoft.com/office/drawing/2014/main" id="{D164306C-7E5A-7EAC-B5D4-740DE586A3BC}"/>
              </a:ext>
            </a:extLst>
          </p:cNvPr>
          <p:cNvSpPr txBox="1"/>
          <p:nvPr/>
        </p:nvSpPr>
        <p:spPr>
          <a:xfrm>
            <a:off x="4397389" y="6232663"/>
            <a:ext cx="4669277" cy="307777"/>
          </a:xfrm>
          <a:prstGeom prst="rect">
            <a:avLst/>
          </a:prstGeom>
          <a:noFill/>
        </p:spPr>
        <p:txBody>
          <a:bodyPr wrap="square" rtlCol="0">
            <a:spAutoFit/>
          </a:bodyPr>
          <a:lstStyle/>
          <a:p>
            <a:pPr algn="r"/>
            <a:r>
              <a:rPr lang="en-US" sz="1400" dirty="0">
                <a:latin typeface="+mn-lt"/>
              </a:rPr>
              <a:t>*Tucker Carlson prefers the term “</a:t>
            </a:r>
            <a:r>
              <a:rPr lang="en-US" sz="1400" dirty="0">
                <a:latin typeface="+mn-lt"/>
                <a:hlinkClick r:id="rId5"/>
              </a:rPr>
              <a:t>Legacy Americans</a:t>
            </a:r>
            <a:r>
              <a:rPr lang="en-US" sz="1400" dirty="0">
                <a:latin typeface="+mn-lt"/>
              </a:rPr>
              <a:t>”.</a:t>
            </a:r>
          </a:p>
        </p:txBody>
      </p:sp>
      <p:pic>
        <p:nvPicPr>
          <p:cNvPr id="1026" name="Picture 2" descr="undefined">
            <a:extLst>
              <a:ext uri="{FF2B5EF4-FFF2-40B4-BE49-F238E27FC236}">
                <a16:creationId xmlns:a16="http://schemas.microsoft.com/office/drawing/2014/main" id="{D511091F-9875-208A-DF17-71442F43AE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3938" y="1974769"/>
            <a:ext cx="2052728" cy="30836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12F18E6-DF0E-EF31-3BBF-AC40F070DC26}"/>
              </a:ext>
            </a:extLst>
          </p:cNvPr>
          <p:cNvSpPr txBox="1"/>
          <p:nvPr/>
        </p:nvSpPr>
        <p:spPr>
          <a:xfrm>
            <a:off x="4572000" y="6505230"/>
            <a:ext cx="4397389" cy="307777"/>
          </a:xfrm>
          <a:prstGeom prst="rect">
            <a:avLst/>
          </a:prstGeom>
          <a:noFill/>
        </p:spPr>
        <p:txBody>
          <a:bodyPr wrap="square" rtlCol="0">
            <a:spAutoFit/>
          </a:bodyPr>
          <a:lstStyle/>
          <a:p>
            <a:pPr algn="r"/>
            <a:r>
              <a:rPr lang="en-US" sz="1400" dirty="0">
                <a:latin typeface="+mn-lt"/>
              </a:rPr>
              <a:t>**If you don’t believe me, </a:t>
            </a:r>
            <a:r>
              <a:rPr lang="en-US" sz="1400" dirty="0">
                <a:latin typeface="+mn-lt"/>
                <a:hlinkClick r:id="rId7"/>
              </a:rPr>
              <a:t>take a test </a:t>
            </a:r>
            <a:r>
              <a:rPr lang="en-US" sz="1400" dirty="0">
                <a:latin typeface="+mn-lt"/>
              </a:rPr>
              <a:t>yourself.</a:t>
            </a:r>
          </a:p>
        </p:txBody>
      </p:sp>
    </p:spTree>
    <p:extLst>
      <p:ext uri="{BB962C8B-B14F-4D97-AF65-F5344CB8AC3E}">
        <p14:creationId xmlns:p14="http://schemas.microsoft.com/office/powerpoint/2010/main" val="2643878317"/>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1B5B-C98F-69DE-41DB-0045B01335F2}"/>
              </a:ext>
            </a:extLst>
          </p:cNvPr>
          <p:cNvSpPr>
            <a:spLocks noGrp="1"/>
          </p:cNvSpPr>
          <p:nvPr>
            <p:ph type="title"/>
          </p:nvPr>
        </p:nvSpPr>
        <p:spPr/>
        <p:txBody>
          <a:bodyPr/>
          <a:lstStyle/>
          <a:p>
            <a:r>
              <a:rPr lang="en-US" dirty="0"/>
              <a:t>Some Things to Think About…</a:t>
            </a:r>
          </a:p>
        </p:txBody>
      </p:sp>
      <p:sp>
        <p:nvSpPr>
          <p:cNvPr id="3" name="Content Placeholder 2">
            <a:extLst>
              <a:ext uri="{FF2B5EF4-FFF2-40B4-BE49-F238E27FC236}">
                <a16:creationId xmlns:a16="http://schemas.microsoft.com/office/drawing/2014/main" id="{4FC265A3-DDAB-A8DE-B0C5-1CFF6B5D4E4C}"/>
              </a:ext>
            </a:extLst>
          </p:cNvPr>
          <p:cNvSpPr>
            <a:spLocks noGrp="1"/>
          </p:cNvSpPr>
          <p:nvPr>
            <p:ph idx="1"/>
          </p:nvPr>
        </p:nvSpPr>
        <p:spPr/>
        <p:txBody>
          <a:bodyPr/>
          <a:lstStyle/>
          <a:p>
            <a:r>
              <a:rPr lang="en-US" dirty="0"/>
              <a:t>Attempts at eugenics through selective breeding are fundamentally flawed</a:t>
            </a:r>
          </a:p>
          <a:p>
            <a:pPr lvl="1"/>
            <a:r>
              <a:rPr lang="en-US" dirty="0"/>
              <a:t>Whatever individual traits may be selected for are canceled by the problems related to reducing genetic diversity.</a:t>
            </a:r>
          </a:p>
          <a:p>
            <a:r>
              <a:rPr lang="en-US" dirty="0"/>
              <a:t>However, it won’t be long before we’ll be able to perform gene editing, enabling us to select arbitrary traits  at the genetic level.  We’ll literally be able to choose from a menu of:</a:t>
            </a:r>
          </a:p>
          <a:p>
            <a:pPr lvl="1"/>
            <a:r>
              <a:rPr lang="en-US" dirty="0"/>
              <a:t>Musical ability</a:t>
            </a:r>
          </a:p>
          <a:p>
            <a:pPr lvl="1"/>
            <a:r>
              <a:rPr lang="en-US" dirty="0"/>
              <a:t>Mathematical ability</a:t>
            </a:r>
          </a:p>
          <a:p>
            <a:pPr lvl="1"/>
            <a:r>
              <a:rPr lang="en-US" dirty="0"/>
              <a:t>Athletic ability</a:t>
            </a:r>
          </a:p>
          <a:p>
            <a:pPr lvl="1"/>
            <a:r>
              <a:rPr lang="en-US" dirty="0"/>
              <a:t>Appearance</a:t>
            </a:r>
          </a:p>
          <a:p>
            <a:pPr lvl="1"/>
            <a:r>
              <a:rPr lang="en-US" dirty="0"/>
              <a:t>Etc.</a:t>
            </a:r>
          </a:p>
          <a:p>
            <a:r>
              <a:rPr lang="en-US" dirty="0"/>
              <a:t>The ethical implications of this are daunting.</a:t>
            </a:r>
          </a:p>
        </p:txBody>
      </p:sp>
      <p:sp>
        <p:nvSpPr>
          <p:cNvPr id="4" name="Date Placeholder 3">
            <a:extLst>
              <a:ext uri="{FF2B5EF4-FFF2-40B4-BE49-F238E27FC236}">
                <a16:creationId xmlns:a16="http://schemas.microsoft.com/office/drawing/2014/main" id="{7BD95559-255E-2EBD-7FAA-B83DA28831B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FBE9371-0B0C-90C2-6FF4-736387602217}"/>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8FBD9AF9-113A-AC2E-0402-B032ADAB23B7}"/>
              </a:ext>
            </a:extLst>
          </p:cNvPr>
          <p:cNvSpPr>
            <a:spLocks noGrp="1"/>
          </p:cNvSpPr>
          <p:nvPr>
            <p:ph type="sldNum" sz="quarter" idx="12"/>
          </p:nvPr>
        </p:nvSpPr>
        <p:spPr/>
        <p:txBody>
          <a:bodyPr/>
          <a:lstStyle/>
          <a:p>
            <a:pPr>
              <a:defRPr/>
            </a:pPr>
            <a:fld id="{BCA26155-0DCC-45D2-90B6-32F65F3F6C0F}" type="slidenum">
              <a:rPr lang="en-US" smtClean="0"/>
              <a:pPr>
                <a:defRPr/>
              </a:pPr>
              <a:t>29</a:t>
            </a:fld>
            <a:endParaRPr lang="en-US"/>
          </a:p>
        </p:txBody>
      </p:sp>
    </p:spTree>
    <p:extLst>
      <p:ext uri="{BB962C8B-B14F-4D97-AF65-F5344CB8AC3E}">
        <p14:creationId xmlns:p14="http://schemas.microsoft.com/office/powerpoint/2010/main" val="47918925"/>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019D-BE5E-E995-7D0A-573271660A88}"/>
              </a:ext>
            </a:extLst>
          </p:cNvPr>
          <p:cNvSpPr>
            <a:spLocks noGrp="1"/>
          </p:cNvSpPr>
          <p:nvPr>
            <p:ph type="title"/>
          </p:nvPr>
        </p:nvSpPr>
        <p:spPr/>
        <p:txBody>
          <a:bodyPr/>
          <a:lstStyle/>
          <a:p>
            <a:r>
              <a:rPr lang="en-US" dirty="0"/>
              <a:t>Racism and Classism</a:t>
            </a:r>
          </a:p>
        </p:txBody>
      </p:sp>
      <p:sp>
        <p:nvSpPr>
          <p:cNvPr id="3" name="Content Placeholder 2">
            <a:extLst>
              <a:ext uri="{FF2B5EF4-FFF2-40B4-BE49-F238E27FC236}">
                <a16:creationId xmlns:a16="http://schemas.microsoft.com/office/drawing/2014/main" id="{A1BF564B-F39C-13A2-BEDA-141275C67AE1}"/>
              </a:ext>
            </a:extLst>
          </p:cNvPr>
          <p:cNvSpPr>
            <a:spLocks noGrp="1"/>
          </p:cNvSpPr>
          <p:nvPr>
            <p:ph idx="1"/>
          </p:nvPr>
        </p:nvSpPr>
        <p:spPr/>
        <p:txBody>
          <a:bodyPr>
            <a:normAutofit/>
          </a:bodyPr>
          <a:lstStyle/>
          <a:p>
            <a:r>
              <a:rPr lang="en-US" sz="2000" dirty="0"/>
              <a:t>There is no scientific definition of “race”</a:t>
            </a:r>
          </a:p>
          <a:p>
            <a:pPr lvl="1"/>
            <a:r>
              <a:rPr lang="en-US" sz="1800" dirty="0"/>
              <a:t>It’s believed that the human race was reduced to about 1200 individuals around 900,000 years ago.</a:t>
            </a:r>
          </a:p>
          <a:p>
            <a:pPr lvl="1"/>
            <a:r>
              <a:rPr lang="en-US" sz="1800" dirty="0"/>
              <a:t>As a consequence, humans are one of the most </a:t>
            </a:r>
            <a:br>
              <a:rPr lang="en-US" sz="1800" dirty="0"/>
            </a:br>
            <a:r>
              <a:rPr lang="en-US" sz="1800" i="1" dirty="0"/>
              <a:t>genetically homogenous</a:t>
            </a:r>
            <a:r>
              <a:rPr lang="en-US" sz="1800" dirty="0"/>
              <a:t> species on Earth</a:t>
            </a:r>
          </a:p>
          <a:p>
            <a:pPr lvl="2"/>
            <a:r>
              <a:rPr lang="en-US" sz="1600" dirty="0"/>
              <a:t>99.9% common DNA</a:t>
            </a:r>
          </a:p>
          <a:p>
            <a:pPr lvl="1"/>
            <a:r>
              <a:rPr lang="en-US" sz="1800" dirty="0"/>
              <a:t>The term race is colloquially assigned to groups</a:t>
            </a:r>
            <a:br>
              <a:rPr lang="en-US" sz="1800" dirty="0"/>
            </a:br>
            <a:r>
              <a:rPr lang="en-US" sz="1800" dirty="0"/>
              <a:t>with cosmetic differences, owing to historical </a:t>
            </a:r>
            <a:br>
              <a:rPr lang="en-US" sz="1800" dirty="0"/>
            </a:br>
            <a:r>
              <a:rPr lang="en-US" sz="1800" dirty="0"/>
              <a:t>geographic separation.</a:t>
            </a:r>
          </a:p>
          <a:p>
            <a:pPr lvl="1"/>
            <a:r>
              <a:rPr lang="en-US" sz="1800" dirty="0"/>
              <a:t>It is presently accepted to be primarily a social</a:t>
            </a:r>
            <a:br>
              <a:rPr lang="en-US" sz="1800" dirty="0"/>
            </a:br>
            <a:r>
              <a:rPr lang="en-US" sz="1800" dirty="0"/>
              <a:t>construct.</a:t>
            </a:r>
          </a:p>
          <a:p>
            <a:r>
              <a:rPr lang="en-US" sz="2000" dirty="0"/>
              <a:t>Therefore, there’s no real difference between “racism” and “classism” – the belief the certain socioeconomic classes are </a:t>
            </a:r>
            <a:r>
              <a:rPr lang="en-US" sz="2000" i="1" dirty="0"/>
              <a:t>inherently</a:t>
            </a:r>
            <a:r>
              <a:rPr lang="en-US" sz="2000" dirty="0"/>
              <a:t> superior to others.</a:t>
            </a:r>
          </a:p>
          <a:p>
            <a:r>
              <a:rPr lang="en-US" sz="2000" dirty="0"/>
              <a:t>I’ll use the terms interchangeably.</a:t>
            </a:r>
          </a:p>
          <a:p>
            <a:r>
              <a:rPr lang="en-US" sz="2000" dirty="0"/>
              <a:t>Of course, similar methodology has been applied to sexism.</a:t>
            </a:r>
          </a:p>
        </p:txBody>
      </p:sp>
      <p:sp>
        <p:nvSpPr>
          <p:cNvPr id="4" name="Date Placeholder 3">
            <a:extLst>
              <a:ext uri="{FF2B5EF4-FFF2-40B4-BE49-F238E27FC236}">
                <a16:creationId xmlns:a16="http://schemas.microsoft.com/office/drawing/2014/main" id="{CFC7EEAE-8D10-765B-B2BF-7DB04434AC0F}"/>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86586084-E417-B11E-C107-74ADEDA448FE}"/>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5C3B5C01-904C-DCC4-B91F-BE7B6A1B511F}"/>
              </a:ext>
            </a:extLst>
          </p:cNvPr>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pic>
        <p:nvPicPr>
          <p:cNvPr id="2050" name="Picture 2" descr="Dog breed - Wikipedia">
            <a:extLst>
              <a:ext uri="{FF2B5EF4-FFF2-40B4-BE49-F238E27FC236}">
                <a16:creationId xmlns:a16="http://schemas.microsoft.com/office/drawing/2014/main" id="{C7054A6F-6042-96E7-BAD2-D7F6760AA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1628" y="1935805"/>
            <a:ext cx="2700270" cy="20783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395706-B282-CC55-81F9-3F919F9146C8}"/>
              </a:ext>
            </a:extLst>
          </p:cNvPr>
          <p:cNvSpPr txBox="1"/>
          <p:nvPr/>
        </p:nvSpPr>
        <p:spPr>
          <a:xfrm>
            <a:off x="6634264" y="4046705"/>
            <a:ext cx="1828800" cy="307777"/>
          </a:xfrm>
          <a:prstGeom prst="rect">
            <a:avLst/>
          </a:prstGeom>
          <a:noFill/>
        </p:spPr>
        <p:txBody>
          <a:bodyPr wrap="square" rtlCol="0">
            <a:spAutoFit/>
          </a:bodyPr>
          <a:lstStyle/>
          <a:p>
            <a:pPr algn="ctr"/>
            <a:r>
              <a:rPr lang="en-US" sz="1400" dirty="0">
                <a:latin typeface="+mn-lt"/>
              </a:rPr>
              <a:t>Compare to dogs</a:t>
            </a:r>
          </a:p>
        </p:txBody>
      </p:sp>
    </p:spTree>
    <p:extLst>
      <p:ext uri="{BB962C8B-B14F-4D97-AF65-F5344CB8AC3E}">
        <p14:creationId xmlns:p14="http://schemas.microsoft.com/office/powerpoint/2010/main" val="1595981655"/>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2F535-2E59-D738-6016-19CE129A27A0}"/>
              </a:ext>
            </a:extLst>
          </p:cNvPr>
          <p:cNvSpPr>
            <a:spLocks noGrp="1"/>
          </p:cNvSpPr>
          <p:nvPr>
            <p:ph type="title"/>
          </p:nvPr>
        </p:nvSpPr>
        <p:spPr/>
        <p:txBody>
          <a:bodyPr/>
          <a:lstStyle/>
          <a:p>
            <a:r>
              <a:rPr lang="en-US" dirty="0"/>
              <a:t>Born on Third Base and Call it a Triple</a:t>
            </a:r>
          </a:p>
        </p:txBody>
      </p:sp>
      <p:sp>
        <p:nvSpPr>
          <p:cNvPr id="3" name="Content Placeholder 2">
            <a:extLst>
              <a:ext uri="{FF2B5EF4-FFF2-40B4-BE49-F238E27FC236}">
                <a16:creationId xmlns:a16="http://schemas.microsoft.com/office/drawing/2014/main" id="{7C6253C5-6B2C-0076-5F17-6BD642C8EC56}"/>
              </a:ext>
            </a:extLst>
          </p:cNvPr>
          <p:cNvSpPr>
            <a:spLocks noGrp="1"/>
          </p:cNvSpPr>
          <p:nvPr>
            <p:ph idx="1"/>
          </p:nvPr>
        </p:nvSpPr>
        <p:spPr/>
        <p:txBody>
          <a:bodyPr/>
          <a:lstStyle/>
          <a:p>
            <a:r>
              <a:rPr lang="en-US" dirty="0"/>
              <a:t>Since the beginning of recorded history, the people at the top of whatever the local power structure is have looked for reasons to justify and legitimize their position there</a:t>
            </a:r>
          </a:p>
          <a:p>
            <a:pPr lvl="1"/>
            <a:r>
              <a:rPr lang="en-US" dirty="0"/>
              <a:t>Historically, these arguments have generally involved the intervention of some deity or deities. Examples…</a:t>
            </a:r>
          </a:p>
          <a:p>
            <a:pPr lvl="2"/>
            <a:r>
              <a:rPr lang="en-US" dirty="0"/>
              <a:t>Ancient Egyptians</a:t>
            </a:r>
          </a:p>
          <a:p>
            <a:pPr lvl="2"/>
            <a:r>
              <a:rPr lang="en-US" dirty="0"/>
              <a:t>Greeks and Romans.</a:t>
            </a:r>
          </a:p>
          <a:p>
            <a:pPr lvl="2"/>
            <a:r>
              <a:rPr lang="en-US" dirty="0"/>
              <a:t>Aztec Empire</a:t>
            </a:r>
          </a:p>
          <a:p>
            <a:pPr lvl="2"/>
            <a:r>
              <a:rPr lang="en-US" dirty="0"/>
              <a:t>British Empire</a:t>
            </a:r>
          </a:p>
          <a:p>
            <a:pPr lvl="1"/>
            <a:r>
              <a:rPr lang="en-US" dirty="0"/>
              <a:t>In the last couple of centuries, people have increasingly turned to “science” to build their case, but it usually comes back to the same thing:</a:t>
            </a:r>
          </a:p>
          <a:p>
            <a:pPr lvl="2"/>
            <a:r>
              <a:rPr lang="en-US" dirty="0"/>
              <a:t>The people at the top deserve to be there!</a:t>
            </a:r>
          </a:p>
          <a:p>
            <a:pPr lvl="2"/>
            <a:r>
              <a:rPr lang="en-US" dirty="0"/>
              <a:t>I don’t think anyone has ever reached the conclusion that their personal group are the inferior ones!</a:t>
            </a:r>
          </a:p>
          <a:p>
            <a:pPr lvl="2"/>
            <a:endParaRPr lang="en-US" dirty="0"/>
          </a:p>
        </p:txBody>
      </p:sp>
      <p:sp>
        <p:nvSpPr>
          <p:cNvPr id="4" name="Date Placeholder 3">
            <a:extLst>
              <a:ext uri="{FF2B5EF4-FFF2-40B4-BE49-F238E27FC236}">
                <a16:creationId xmlns:a16="http://schemas.microsoft.com/office/drawing/2014/main" id="{91EDEAEC-E8DC-FD72-F530-A848348E798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F9F4913-7662-D0CF-A6E9-2284E9847C2A}"/>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10FCB68D-00BE-C0B7-9C40-89EEF43D03E7}"/>
              </a:ext>
            </a:extLst>
          </p:cNvPr>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spTree>
    <p:extLst>
      <p:ext uri="{BB962C8B-B14F-4D97-AF65-F5344CB8AC3E}">
        <p14:creationId xmlns:p14="http://schemas.microsoft.com/office/powerpoint/2010/main" val="2678513014"/>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13214B-087C-18A2-3737-4D600C7A2EA9}"/>
              </a:ext>
            </a:extLst>
          </p:cNvPr>
          <p:cNvSpPr>
            <a:spLocks noGrp="1"/>
          </p:cNvSpPr>
          <p:nvPr>
            <p:ph type="title"/>
          </p:nvPr>
        </p:nvSpPr>
        <p:spPr/>
        <p:txBody>
          <a:bodyPr/>
          <a:lstStyle/>
          <a:p>
            <a:r>
              <a:rPr lang="en-US" dirty="0">
                <a:hlinkClick r:id="rId2"/>
              </a:rPr>
              <a:t>Reification</a:t>
            </a:r>
            <a:endParaRPr lang="en-US" dirty="0"/>
          </a:p>
        </p:txBody>
      </p:sp>
      <p:sp>
        <p:nvSpPr>
          <p:cNvPr id="9" name="Content Placeholder 8">
            <a:extLst>
              <a:ext uri="{FF2B5EF4-FFF2-40B4-BE49-F238E27FC236}">
                <a16:creationId xmlns:a16="http://schemas.microsoft.com/office/drawing/2014/main" id="{FFDB5E46-3773-4D5E-87B2-F403D859B2C2}"/>
              </a:ext>
            </a:extLst>
          </p:cNvPr>
          <p:cNvSpPr>
            <a:spLocks noGrp="1"/>
          </p:cNvSpPr>
          <p:nvPr>
            <p:ph idx="1"/>
          </p:nvPr>
        </p:nvSpPr>
        <p:spPr/>
        <p:txBody>
          <a:bodyPr/>
          <a:lstStyle/>
          <a:p>
            <a:r>
              <a:rPr lang="en-US" dirty="0"/>
              <a:t>Reification is the fallacy of treating something that is not concrete as a concrete thing.</a:t>
            </a:r>
          </a:p>
          <a:p>
            <a:r>
              <a:rPr lang="en-US" dirty="0"/>
              <a:t>In our context, we use it to refer to the attempt to “rank” humans on a linear scale, from “inferior” to “superior”.</a:t>
            </a:r>
          </a:p>
          <a:p>
            <a:r>
              <a:rPr lang="en-US" dirty="0"/>
              <a:t>The most obvious example is the concept of “intelligence”, as measure by IQ, or any other single number.  In fact the brain can excel in very different ways.</a:t>
            </a:r>
          </a:p>
          <a:p>
            <a:pPr lvl="1"/>
            <a:r>
              <a:rPr lang="en-US" dirty="0"/>
              <a:t>Mathematics</a:t>
            </a:r>
          </a:p>
          <a:p>
            <a:pPr lvl="1"/>
            <a:r>
              <a:rPr lang="en-US" dirty="0"/>
              <a:t>Music</a:t>
            </a:r>
          </a:p>
          <a:p>
            <a:pPr lvl="1"/>
            <a:r>
              <a:rPr lang="en-US" dirty="0"/>
              <a:t>Hand/eye coordination.</a:t>
            </a:r>
          </a:p>
          <a:p>
            <a:pPr lvl="1"/>
            <a:r>
              <a:rPr lang="en-US" dirty="0"/>
              <a:t>Language</a:t>
            </a:r>
          </a:p>
          <a:p>
            <a:pPr lvl="1"/>
            <a:r>
              <a:rPr lang="en-US" dirty="0"/>
              <a:t>Artistic ability</a:t>
            </a:r>
          </a:p>
          <a:p>
            <a:pPr lvl="1"/>
            <a:r>
              <a:rPr lang="en-US" dirty="0" err="1"/>
              <a:t>etc</a:t>
            </a:r>
            <a:endParaRPr lang="en-US" dirty="0"/>
          </a:p>
          <a:p>
            <a:pPr lvl="1"/>
            <a:r>
              <a:rPr lang="en-US" dirty="0"/>
              <a:t>We’ll get back to that shortly..</a:t>
            </a:r>
          </a:p>
        </p:txBody>
      </p:sp>
      <p:sp>
        <p:nvSpPr>
          <p:cNvPr id="5" name="Date Placeholder 4">
            <a:extLst>
              <a:ext uri="{FF2B5EF4-FFF2-40B4-BE49-F238E27FC236}">
                <a16:creationId xmlns:a16="http://schemas.microsoft.com/office/drawing/2014/main" id="{8E92C0FD-CB0B-D953-1B1E-E3B850E24925}"/>
              </a:ext>
            </a:extLst>
          </p:cNvPr>
          <p:cNvSpPr>
            <a:spLocks noGrp="1"/>
          </p:cNvSpPr>
          <p:nvPr>
            <p:ph type="dt" sz="half" idx="10"/>
          </p:nvPr>
        </p:nvSpPr>
        <p:spPr/>
        <p:txBody>
          <a:bodyPr/>
          <a:lstStyle/>
          <a:p>
            <a:pPr>
              <a:defRPr/>
            </a:pPr>
            <a:r>
              <a:rPr lang="en-US"/>
              <a:t>FRS-003-009 - Fall 2025</a:t>
            </a:r>
            <a:endParaRPr lang="en-US" dirty="0"/>
          </a:p>
        </p:txBody>
      </p:sp>
      <p:sp>
        <p:nvSpPr>
          <p:cNvPr id="6" name="Footer Placeholder 5">
            <a:extLst>
              <a:ext uri="{FF2B5EF4-FFF2-40B4-BE49-F238E27FC236}">
                <a16:creationId xmlns:a16="http://schemas.microsoft.com/office/drawing/2014/main" id="{3D5B5305-3C00-D9C8-BE21-F0FD4F378B43}"/>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7" name="Slide Number Placeholder 6">
            <a:extLst>
              <a:ext uri="{FF2B5EF4-FFF2-40B4-BE49-F238E27FC236}">
                <a16:creationId xmlns:a16="http://schemas.microsoft.com/office/drawing/2014/main" id="{8263A960-E6B6-4C3E-1B7D-625D17B63E36}"/>
              </a:ext>
            </a:extLst>
          </p:cNvPr>
          <p:cNvSpPr>
            <a:spLocks noGrp="1"/>
          </p:cNvSpPr>
          <p:nvPr>
            <p:ph type="sldNum" sz="quarter" idx="12"/>
          </p:nvPr>
        </p:nvSpPr>
        <p:spPr/>
        <p:txBody>
          <a:bodyPr/>
          <a:lstStyle/>
          <a:p>
            <a:pPr>
              <a:defRPr/>
            </a:pPr>
            <a:fld id="{8D914655-DFE5-45AD-AEB7-B6324F535D89}" type="slidenum">
              <a:rPr lang="en-US" smtClean="0"/>
              <a:pPr>
                <a:defRPr/>
              </a:pPr>
              <a:t>5</a:t>
            </a:fld>
            <a:endParaRPr lang="en-US"/>
          </a:p>
        </p:txBody>
      </p:sp>
    </p:spTree>
    <p:extLst>
      <p:ext uri="{BB962C8B-B14F-4D97-AF65-F5344CB8AC3E}">
        <p14:creationId xmlns:p14="http://schemas.microsoft.com/office/powerpoint/2010/main" val="1953050300"/>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C08C-2715-06D1-5E18-2648A2D265D8}"/>
              </a:ext>
            </a:extLst>
          </p:cNvPr>
          <p:cNvSpPr>
            <a:spLocks noGrp="1"/>
          </p:cNvSpPr>
          <p:nvPr>
            <p:ph type="title"/>
          </p:nvPr>
        </p:nvSpPr>
        <p:spPr/>
        <p:txBody>
          <a:bodyPr/>
          <a:lstStyle/>
          <a:p>
            <a:r>
              <a:rPr lang="en-US" dirty="0"/>
              <a:t>“</a:t>
            </a:r>
            <a:r>
              <a:rPr lang="en-US" dirty="0">
                <a:hlinkClick r:id="rId2"/>
              </a:rPr>
              <a:t>Feeblemindedness</a:t>
            </a:r>
            <a:r>
              <a:rPr lang="en-US" dirty="0"/>
              <a:t>” </a:t>
            </a:r>
          </a:p>
        </p:txBody>
      </p:sp>
      <p:sp>
        <p:nvSpPr>
          <p:cNvPr id="3" name="Content Placeholder 2">
            <a:extLst>
              <a:ext uri="{FF2B5EF4-FFF2-40B4-BE49-F238E27FC236}">
                <a16:creationId xmlns:a16="http://schemas.microsoft.com/office/drawing/2014/main" id="{7F5C7761-F5B0-5D0F-FF13-74731DD01243}"/>
              </a:ext>
            </a:extLst>
          </p:cNvPr>
          <p:cNvSpPr>
            <a:spLocks noGrp="1"/>
          </p:cNvSpPr>
          <p:nvPr>
            <p:ph idx="1"/>
          </p:nvPr>
        </p:nvSpPr>
        <p:spPr/>
        <p:txBody>
          <a:bodyPr>
            <a:normAutofit/>
          </a:bodyPr>
          <a:lstStyle/>
          <a:p>
            <a:r>
              <a:rPr lang="en-US" sz="2000" dirty="0"/>
              <a:t>This term kept coming up again and </a:t>
            </a:r>
            <a:br>
              <a:rPr lang="en-US" sz="2000" dirty="0"/>
            </a:br>
            <a:r>
              <a:rPr lang="en-US" sz="2000" dirty="0"/>
              <a:t>again as I was preparing this lecture.</a:t>
            </a:r>
          </a:p>
          <a:p>
            <a:pPr lvl="1"/>
            <a:r>
              <a:rPr lang="en-US" sz="1800" dirty="0"/>
              <a:t>For example, in the late 19</a:t>
            </a:r>
            <a:r>
              <a:rPr lang="en-US" sz="1800" baseline="30000" dirty="0"/>
              <a:t>th</a:t>
            </a:r>
            <a:r>
              <a:rPr lang="en-US" sz="1800" dirty="0"/>
              <a:t> and early </a:t>
            </a:r>
            <a:br>
              <a:rPr lang="en-US" sz="1800" dirty="0"/>
            </a:br>
            <a:r>
              <a:rPr lang="en-US" sz="1800" dirty="0"/>
              <a:t>20</a:t>
            </a:r>
            <a:r>
              <a:rPr lang="en-US" sz="1800" baseline="30000" dirty="0"/>
              <a:t>th</a:t>
            </a:r>
            <a:r>
              <a:rPr lang="en-US" sz="1800" dirty="0"/>
              <a:t>  Century, there were many, many </a:t>
            </a:r>
            <a:br>
              <a:rPr lang="en-US" sz="1800" dirty="0"/>
            </a:br>
            <a:r>
              <a:rPr lang="en-US" sz="1800" dirty="0"/>
              <a:t>“schools for the feebleminded”.</a:t>
            </a:r>
          </a:p>
          <a:p>
            <a:r>
              <a:rPr lang="en-US" sz="2000" dirty="0"/>
              <a:t>I realized I wasn’t sure what it meant.</a:t>
            </a:r>
          </a:p>
          <a:p>
            <a:r>
              <a:rPr lang="en-US" sz="2000" dirty="0"/>
              <a:t>In 1908, the definition adopted by the British government's Royal Commission on the Care and Control of the Feeble-Minded was:</a:t>
            </a:r>
          </a:p>
          <a:p>
            <a:pPr lvl="1"/>
            <a:r>
              <a:rPr lang="en-US" sz="1800" dirty="0"/>
              <a:t>“[P]</a:t>
            </a:r>
            <a:r>
              <a:rPr lang="en-US" sz="1800" dirty="0" err="1"/>
              <a:t>ersons</a:t>
            </a:r>
            <a:r>
              <a:rPr lang="en-US" sz="1800" dirty="0"/>
              <a:t> who may be capable of earning a living under </a:t>
            </a:r>
            <a:r>
              <a:rPr lang="en-US" sz="1800" dirty="0" err="1"/>
              <a:t>favourable</a:t>
            </a:r>
            <a:r>
              <a:rPr lang="en-US" sz="1800" dirty="0"/>
              <a:t> circumstances, but are incapable from mental defect, existing from birth or from an early age: (1) of competing on equal terms with their normal fellows, or (2) of managing themselves and their affairs with ordinary prudence.”</a:t>
            </a:r>
          </a:p>
          <a:p>
            <a:r>
              <a:rPr lang="en-US" sz="2000" dirty="0"/>
              <a:t>It’s important to realize that this definition could (and did!) include </a:t>
            </a:r>
            <a:r>
              <a:rPr lang="en-US" sz="2000" i="1" dirty="0"/>
              <a:t>many</a:t>
            </a:r>
            <a:r>
              <a:rPr lang="en-US" sz="2000" dirty="0"/>
              <a:t> people who are </a:t>
            </a:r>
            <a:r>
              <a:rPr lang="en-US" sz="2000" dirty="0" err="1"/>
              <a:t>socioeconimically</a:t>
            </a:r>
            <a:r>
              <a:rPr lang="en-US" sz="2000" dirty="0"/>
              <a:t> disadvantaged, with no actual mental deficiencies.</a:t>
            </a:r>
          </a:p>
          <a:p>
            <a:pPr lvl="1"/>
            <a:r>
              <a:rPr lang="en-US" sz="1800" dirty="0"/>
              <a:t>For example, it was very common to declare prostitutes “feebleminded”.</a:t>
            </a:r>
          </a:p>
        </p:txBody>
      </p:sp>
      <p:sp>
        <p:nvSpPr>
          <p:cNvPr id="4" name="Date Placeholder 3">
            <a:extLst>
              <a:ext uri="{FF2B5EF4-FFF2-40B4-BE49-F238E27FC236}">
                <a16:creationId xmlns:a16="http://schemas.microsoft.com/office/drawing/2014/main" id="{C48D9F19-903D-D566-8C73-9440615ECFF4}"/>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C3C727D-6FB8-96AD-305B-9842881A7295}"/>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F16EBBA9-3BC8-0ABA-F14A-54692C1E289A}"/>
              </a:ext>
            </a:extLst>
          </p:cNvPr>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pic>
        <p:nvPicPr>
          <p:cNvPr id="1026" name="Picture 2">
            <a:extLst>
              <a:ext uri="{FF2B5EF4-FFF2-40B4-BE49-F238E27FC236}">
                <a16:creationId xmlns:a16="http://schemas.microsoft.com/office/drawing/2014/main" id="{96AD5EC8-19B5-6248-60A8-56CDFD88BE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47" t="24920" r="2696" b="27936"/>
          <a:stretch>
            <a:fillRect/>
          </a:stretch>
        </p:blipFill>
        <p:spPr bwMode="auto">
          <a:xfrm>
            <a:off x="4922921" y="609600"/>
            <a:ext cx="4116824" cy="17308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0B7943F-F525-C953-FCFC-FBC75A908025}"/>
              </a:ext>
            </a:extLst>
          </p:cNvPr>
          <p:cNvSpPr txBox="1"/>
          <p:nvPr/>
        </p:nvSpPr>
        <p:spPr>
          <a:xfrm>
            <a:off x="5166113" y="2340429"/>
            <a:ext cx="3779365" cy="461665"/>
          </a:xfrm>
          <a:prstGeom prst="rect">
            <a:avLst/>
          </a:prstGeom>
          <a:noFill/>
        </p:spPr>
        <p:txBody>
          <a:bodyPr wrap="square" rtlCol="0">
            <a:spAutoFit/>
          </a:bodyPr>
          <a:lstStyle/>
          <a:p>
            <a:r>
              <a:rPr lang="en-US" sz="1200" dirty="0">
                <a:latin typeface="+mn-lt"/>
              </a:rPr>
              <a:t>“Feebleminded” learning to use guns at the Massachusetts School for the Feeble-minded (1903).</a:t>
            </a:r>
          </a:p>
        </p:txBody>
      </p:sp>
    </p:spTree>
    <p:extLst>
      <p:ext uri="{BB962C8B-B14F-4D97-AF65-F5344CB8AC3E}">
        <p14:creationId xmlns:p14="http://schemas.microsoft.com/office/powerpoint/2010/main" val="1202600814"/>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526B9-2F3A-6516-ABD9-E3B5B0165B40}"/>
              </a:ext>
            </a:extLst>
          </p:cNvPr>
          <p:cNvSpPr>
            <a:spLocks noGrp="1"/>
          </p:cNvSpPr>
          <p:nvPr>
            <p:ph type="title"/>
          </p:nvPr>
        </p:nvSpPr>
        <p:spPr/>
        <p:txBody>
          <a:bodyPr/>
          <a:lstStyle/>
          <a:p>
            <a:r>
              <a:rPr lang="en-US" dirty="0"/>
              <a:t>Pre-Darwin Human Taxonomy</a:t>
            </a:r>
          </a:p>
        </p:txBody>
      </p:sp>
      <p:sp>
        <p:nvSpPr>
          <p:cNvPr id="3" name="Content Placeholder 2">
            <a:extLst>
              <a:ext uri="{FF2B5EF4-FFF2-40B4-BE49-F238E27FC236}">
                <a16:creationId xmlns:a16="http://schemas.microsoft.com/office/drawing/2014/main" id="{C432DE77-FFD9-0E1B-3DB2-CA7140DD15DB}"/>
              </a:ext>
            </a:extLst>
          </p:cNvPr>
          <p:cNvSpPr>
            <a:spLocks noGrp="1"/>
          </p:cNvSpPr>
          <p:nvPr>
            <p:ph idx="1"/>
          </p:nvPr>
        </p:nvSpPr>
        <p:spPr/>
        <p:txBody>
          <a:bodyPr>
            <a:normAutofit/>
          </a:bodyPr>
          <a:lstStyle/>
          <a:p>
            <a:r>
              <a:rPr lang="en-US" sz="2000" dirty="0"/>
              <a:t>It’s fair to say that a lot of of people of European</a:t>
            </a:r>
            <a:br>
              <a:rPr lang="en-US" sz="2000" dirty="0"/>
            </a:br>
            <a:r>
              <a:rPr lang="en-US" sz="2000" dirty="0"/>
              <a:t>descent took the “natural order” of human races</a:t>
            </a:r>
            <a:br>
              <a:rPr lang="en-US" sz="2000" dirty="0"/>
            </a:br>
            <a:r>
              <a:rPr lang="en-US" sz="2000" dirty="0"/>
              <a:t>to be axiomatic.</a:t>
            </a:r>
          </a:p>
          <a:p>
            <a:r>
              <a:rPr lang="en-US" sz="2000" dirty="0"/>
              <a:t>To quote the Great Emancipator, Abraham Lincoln:</a:t>
            </a:r>
          </a:p>
          <a:p>
            <a:pPr lvl="1"/>
            <a:r>
              <a:rPr lang="en-US" sz="1600" dirty="0"/>
              <a:t>“There is a physical difference between the white and black </a:t>
            </a:r>
            <a:br>
              <a:rPr lang="en-US" sz="1600" dirty="0"/>
            </a:br>
            <a:r>
              <a:rPr lang="en-US" sz="1600" dirty="0"/>
              <a:t>races which I believe will forever forbid the two races living </a:t>
            </a:r>
            <a:br>
              <a:rPr lang="en-US" sz="1600" dirty="0"/>
            </a:br>
            <a:r>
              <a:rPr lang="en-US" sz="1600" dirty="0"/>
              <a:t>together on terms of social and political equality. […]  I as </a:t>
            </a:r>
            <a:br>
              <a:rPr lang="en-US" sz="1600" dirty="0"/>
            </a:br>
            <a:r>
              <a:rPr lang="en-US" sz="1600" dirty="0"/>
              <a:t>much as any other man am in favor of having the superior </a:t>
            </a:r>
            <a:br>
              <a:rPr lang="en-US" sz="1600" dirty="0"/>
            </a:br>
            <a:r>
              <a:rPr lang="en-US" sz="1600" dirty="0"/>
              <a:t>position assigned to the white race.”</a:t>
            </a:r>
          </a:p>
          <a:p>
            <a:r>
              <a:rPr lang="en-US" sz="2000" dirty="0"/>
              <a:t>People generally took these prejudices as inputs</a:t>
            </a:r>
            <a:br>
              <a:rPr lang="en-US" sz="2000" dirty="0"/>
            </a:br>
            <a:r>
              <a:rPr lang="en-US" sz="2000" dirty="0"/>
              <a:t>and then went looking for data to support them.</a:t>
            </a:r>
          </a:p>
        </p:txBody>
      </p:sp>
      <p:sp>
        <p:nvSpPr>
          <p:cNvPr id="4" name="Date Placeholder 3">
            <a:extLst>
              <a:ext uri="{FF2B5EF4-FFF2-40B4-BE49-F238E27FC236}">
                <a16:creationId xmlns:a16="http://schemas.microsoft.com/office/drawing/2014/main" id="{FE76EBEB-D5EE-969F-AB8B-78CDA17AEAA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FE7DA32-D578-19A1-2DDE-F0E27FD287B8}"/>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4987DDAF-2FE4-87A6-3D1E-6DCFF18D0F90}"/>
              </a:ext>
            </a:extLst>
          </p:cNvPr>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pic>
        <p:nvPicPr>
          <p:cNvPr id="7" name="Picture 6">
            <a:extLst>
              <a:ext uri="{FF2B5EF4-FFF2-40B4-BE49-F238E27FC236}">
                <a16:creationId xmlns:a16="http://schemas.microsoft.com/office/drawing/2014/main" id="{E34CA533-6DF2-D330-4D7C-B2CFFF9688AE}"/>
              </a:ext>
            </a:extLst>
          </p:cNvPr>
          <p:cNvPicPr>
            <a:picLocks noChangeAspect="1"/>
          </p:cNvPicPr>
          <p:nvPr/>
        </p:nvPicPr>
        <p:blipFill>
          <a:blip r:embed="rId2"/>
          <a:stretch>
            <a:fillRect/>
          </a:stretch>
        </p:blipFill>
        <p:spPr>
          <a:xfrm>
            <a:off x="6558379" y="785551"/>
            <a:ext cx="2346135" cy="3631203"/>
          </a:xfrm>
          <a:prstGeom prst="rect">
            <a:avLst/>
          </a:prstGeom>
        </p:spPr>
      </p:pic>
      <p:pic>
        <p:nvPicPr>
          <p:cNvPr id="8" name="Picture 7">
            <a:extLst>
              <a:ext uri="{FF2B5EF4-FFF2-40B4-BE49-F238E27FC236}">
                <a16:creationId xmlns:a16="http://schemas.microsoft.com/office/drawing/2014/main" id="{DC8116B5-97E4-B839-47B6-842C74CF30BC}"/>
              </a:ext>
            </a:extLst>
          </p:cNvPr>
          <p:cNvPicPr>
            <a:picLocks noChangeAspect="1"/>
          </p:cNvPicPr>
          <p:nvPr/>
        </p:nvPicPr>
        <p:blipFill>
          <a:blip r:embed="rId3"/>
          <a:stretch>
            <a:fillRect/>
          </a:stretch>
        </p:blipFill>
        <p:spPr>
          <a:xfrm>
            <a:off x="1045026" y="4472712"/>
            <a:ext cx="1937657" cy="2151030"/>
          </a:xfrm>
          <a:prstGeom prst="rect">
            <a:avLst/>
          </a:prstGeom>
        </p:spPr>
      </p:pic>
      <p:pic>
        <p:nvPicPr>
          <p:cNvPr id="9" name="Picture 8">
            <a:extLst>
              <a:ext uri="{FF2B5EF4-FFF2-40B4-BE49-F238E27FC236}">
                <a16:creationId xmlns:a16="http://schemas.microsoft.com/office/drawing/2014/main" id="{1380129F-AD74-017D-17BD-2331FAA0EC5C}"/>
              </a:ext>
            </a:extLst>
          </p:cNvPr>
          <p:cNvPicPr>
            <a:picLocks noChangeAspect="1"/>
          </p:cNvPicPr>
          <p:nvPr/>
        </p:nvPicPr>
        <p:blipFill>
          <a:blip r:embed="rId4"/>
          <a:srcRect b="37328"/>
          <a:stretch>
            <a:fillRect/>
          </a:stretch>
        </p:blipFill>
        <p:spPr>
          <a:xfrm>
            <a:off x="3618654" y="4558848"/>
            <a:ext cx="2340426" cy="1978758"/>
          </a:xfrm>
          <a:prstGeom prst="rect">
            <a:avLst/>
          </a:prstGeom>
        </p:spPr>
      </p:pic>
      <p:sp>
        <p:nvSpPr>
          <p:cNvPr id="10" name="Rectangle 9">
            <a:extLst>
              <a:ext uri="{FF2B5EF4-FFF2-40B4-BE49-F238E27FC236}">
                <a16:creationId xmlns:a16="http://schemas.microsoft.com/office/drawing/2014/main" id="{DD69A501-0B26-F45C-985C-38858F483B30}"/>
              </a:ext>
            </a:extLst>
          </p:cNvPr>
          <p:cNvSpPr/>
          <p:nvPr/>
        </p:nvSpPr>
        <p:spPr>
          <a:xfrm>
            <a:off x="3820882" y="6324600"/>
            <a:ext cx="609600" cy="29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ADA2B5C-C57B-414F-4559-27161BC484B2}"/>
              </a:ext>
            </a:extLst>
          </p:cNvPr>
          <p:cNvPicPr>
            <a:picLocks noChangeAspect="1"/>
          </p:cNvPicPr>
          <p:nvPr/>
        </p:nvPicPr>
        <p:blipFill>
          <a:blip r:embed="rId4"/>
          <a:srcRect t="57935" b="-343"/>
          <a:stretch>
            <a:fillRect/>
          </a:stretch>
        </p:blipFill>
        <p:spPr>
          <a:xfrm>
            <a:off x="6043160" y="4730858"/>
            <a:ext cx="3047253" cy="1743314"/>
          </a:xfrm>
          <a:prstGeom prst="rect">
            <a:avLst/>
          </a:prstGeom>
        </p:spPr>
      </p:pic>
      <p:sp>
        <p:nvSpPr>
          <p:cNvPr id="12" name="Rectangle 11">
            <a:extLst>
              <a:ext uri="{FF2B5EF4-FFF2-40B4-BE49-F238E27FC236}">
                <a16:creationId xmlns:a16="http://schemas.microsoft.com/office/drawing/2014/main" id="{1A9BECC2-AE59-82AF-00A4-B9BAE6574D4B}"/>
              </a:ext>
            </a:extLst>
          </p:cNvPr>
          <p:cNvSpPr/>
          <p:nvPr/>
        </p:nvSpPr>
        <p:spPr>
          <a:xfrm>
            <a:off x="7731445" y="4730857"/>
            <a:ext cx="824725" cy="2991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81419"/>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EAB89-D9ED-8B1E-4D21-D4AEFED318A4}"/>
              </a:ext>
            </a:extLst>
          </p:cNvPr>
          <p:cNvSpPr>
            <a:spLocks noGrp="1"/>
          </p:cNvSpPr>
          <p:nvPr>
            <p:ph type="title"/>
          </p:nvPr>
        </p:nvSpPr>
        <p:spPr/>
        <p:txBody>
          <a:bodyPr/>
          <a:lstStyle/>
          <a:p>
            <a:r>
              <a:rPr lang="en-US" dirty="0"/>
              <a:t>First Formal Classification of Humans</a:t>
            </a:r>
          </a:p>
        </p:txBody>
      </p:sp>
      <p:sp>
        <p:nvSpPr>
          <p:cNvPr id="3" name="Content Placeholder 2">
            <a:extLst>
              <a:ext uri="{FF2B5EF4-FFF2-40B4-BE49-F238E27FC236}">
                <a16:creationId xmlns:a16="http://schemas.microsoft.com/office/drawing/2014/main" id="{7E1EFA5D-C93F-DD93-E985-DCE525314271}"/>
              </a:ext>
            </a:extLst>
          </p:cNvPr>
          <p:cNvSpPr>
            <a:spLocks noGrp="1"/>
          </p:cNvSpPr>
          <p:nvPr>
            <p:ph idx="1"/>
          </p:nvPr>
        </p:nvSpPr>
        <p:spPr/>
        <p:txBody>
          <a:bodyPr>
            <a:normAutofit lnSpcReduction="10000"/>
          </a:bodyPr>
          <a:lstStyle/>
          <a:p>
            <a:r>
              <a:rPr lang="en-US" sz="2000" dirty="0"/>
              <a:t>In his 1758 book, Systema Naturae, Carl Linnaeus divided Homo sapiens into four distinct “varieties”</a:t>
            </a:r>
          </a:p>
          <a:p>
            <a:endParaRPr lang="en-US" sz="36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You can see that the prejudice was already baked in.</a:t>
            </a:r>
          </a:p>
        </p:txBody>
      </p:sp>
      <p:sp>
        <p:nvSpPr>
          <p:cNvPr id="4" name="Date Placeholder 3">
            <a:extLst>
              <a:ext uri="{FF2B5EF4-FFF2-40B4-BE49-F238E27FC236}">
                <a16:creationId xmlns:a16="http://schemas.microsoft.com/office/drawing/2014/main" id="{40010131-7157-C10F-EFE9-46BEA5D65974}"/>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1F11390-3F25-2BB1-9FBD-5901B3566EB5}"/>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8800CD9F-1E04-6204-0234-5F1566A0FD05}"/>
              </a:ext>
            </a:extLst>
          </p:cNvPr>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pic>
        <p:nvPicPr>
          <p:cNvPr id="7" name="Picture 6">
            <a:extLst>
              <a:ext uri="{FF2B5EF4-FFF2-40B4-BE49-F238E27FC236}">
                <a16:creationId xmlns:a16="http://schemas.microsoft.com/office/drawing/2014/main" id="{F5C03CEF-4BD3-869F-7070-F222908656E8}"/>
              </a:ext>
            </a:extLst>
          </p:cNvPr>
          <p:cNvPicPr>
            <a:picLocks noChangeAspect="1"/>
          </p:cNvPicPr>
          <p:nvPr/>
        </p:nvPicPr>
        <p:blipFill>
          <a:blip r:embed="rId2"/>
          <a:stretch>
            <a:fillRect/>
          </a:stretch>
        </p:blipFill>
        <p:spPr>
          <a:xfrm>
            <a:off x="116802" y="1940715"/>
            <a:ext cx="8722397" cy="3888049"/>
          </a:xfrm>
          <a:prstGeom prst="rect">
            <a:avLst/>
          </a:prstGeom>
        </p:spPr>
      </p:pic>
      <p:sp>
        <p:nvSpPr>
          <p:cNvPr id="8" name="Rectangle 7">
            <a:extLst>
              <a:ext uri="{FF2B5EF4-FFF2-40B4-BE49-F238E27FC236}">
                <a16:creationId xmlns:a16="http://schemas.microsoft.com/office/drawing/2014/main" id="{703635DA-8DED-FA20-1EA4-97A164F2A4EA}"/>
              </a:ext>
            </a:extLst>
          </p:cNvPr>
          <p:cNvSpPr/>
          <p:nvPr/>
        </p:nvSpPr>
        <p:spPr>
          <a:xfrm>
            <a:off x="2612571" y="2721429"/>
            <a:ext cx="2852058" cy="185057"/>
          </a:xfrm>
          <a:prstGeom prst="rect">
            <a:avLst/>
          </a:prstGeom>
          <a:solidFill>
            <a:srgbClr val="FFFF00">
              <a:alpha val="3338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AE59144-30D4-7E88-346C-2D1A4989706D}"/>
              </a:ext>
            </a:extLst>
          </p:cNvPr>
          <p:cNvSpPr/>
          <p:nvPr/>
        </p:nvSpPr>
        <p:spPr>
          <a:xfrm>
            <a:off x="2242457" y="3918857"/>
            <a:ext cx="1589313" cy="185057"/>
          </a:xfrm>
          <a:prstGeom prst="rect">
            <a:avLst/>
          </a:prstGeom>
          <a:solidFill>
            <a:srgbClr val="FFFF00">
              <a:alpha val="3338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355194-F3A2-FD43-9D07-083EE5AA534D}"/>
              </a:ext>
            </a:extLst>
          </p:cNvPr>
          <p:cNvSpPr/>
          <p:nvPr/>
        </p:nvSpPr>
        <p:spPr>
          <a:xfrm>
            <a:off x="2242456" y="4644893"/>
            <a:ext cx="3222173" cy="185057"/>
          </a:xfrm>
          <a:prstGeom prst="rect">
            <a:avLst/>
          </a:prstGeom>
          <a:solidFill>
            <a:srgbClr val="FFFF00">
              <a:alpha val="3338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CC4CEC-80DE-1267-0DEC-CAE5491D801A}"/>
              </a:ext>
            </a:extLst>
          </p:cNvPr>
          <p:cNvSpPr/>
          <p:nvPr/>
        </p:nvSpPr>
        <p:spPr>
          <a:xfrm>
            <a:off x="3875316" y="3687200"/>
            <a:ext cx="1589313" cy="185057"/>
          </a:xfrm>
          <a:prstGeom prst="rect">
            <a:avLst/>
          </a:prstGeom>
          <a:solidFill>
            <a:srgbClr val="FFFF00">
              <a:alpha val="3338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B489B8-82A0-6D91-03F2-284299AFF9C5}"/>
              </a:ext>
            </a:extLst>
          </p:cNvPr>
          <p:cNvSpPr/>
          <p:nvPr/>
        </p:nvSpPr>
        <p:spPr>
          <a:xfrm>
            <a:off x="4005943" y="5370929"/>
            <a:ext cx="1894114" cy="217715"/>
          </a:xfrm>
          <a:prstGeom prst="rect">
            <a:avLst/>
          </a:prstGeom>
          <a:solidFill>
            <a:srgbClr val="FFFF00">
              <a:alpha val="3338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6BD0CBB-50BB-D291-C734-E4D722E8027B}"/>
              </a:ext>
            </a:extLst>
          </p:cNvPr>
          <p:cNvSpPr/>
          <p:nvPr/>
        </p:nvSpPr>
        <p:spPr>
          <a:xfrm>
            <a:off x="2220685" y="5610416"/>
            <a:ext cx="1589313" cy="185057"/>
          </a:xfrm>
          <a:prstGeom prst="rect">
            <a:avLst/>
          </a:prstGeom>
          <a:solidFill>
            <a:srgbClr val="FFFF00">
              <a:alpha val="33389"/>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80533"/>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06C4-4642-66C5-9AEC-AC5A96EF10B2}"/>
              </a:ext>
            </a:extLst>
          </p:cNvPr>
          <p:cNvSpPr>
            <a:spLocks noGrp="1"/>
          </p:cNvSpPr>
          <p:nvPr>
            <p:ph type="title"/>
          </p:nvPr>
        </p:nvSpPr>
        <p:spPr/>
        <p:txBody>
          <a:bodyPr/>
          <a:lstStyle/>
          <a:p>
            <a:r>
              <a:rPr lang="en-US" dirty="0"/>
              <a:t>Skull Capacity</a:t>
            </a:r>
          </a:p>
        </p:txBody>
      </p:sp>
      <p:sp>
        <p:nvSpPr>
          <p:cNvPr id="3" name="Content Placeholder 2">
            <a:extLst>
              <a:ext uri="{FF2B5EF4-FFF2-40B4-BE49-F238E27FC236}">
                <a16:creationId xmlns:a16="http://schemas.microsoft.com/office/drawing/2014/main" id="{8A5C20E1-EA6D-076A-B888-4771D1C3072C}"/>
              </a:ext>
            </a:extLst>
          </p:cNvPr>
          <p:cNvSpPr>
            <a:spLocks noGrp="1"/>
          </p:cNvSpPr>
          <p:nvPr>
            <p:ph idx="1"/>
          </p:nvPr>
        </p:nvSpPr>
        <p:spPr/>
        <p:txBody>
          <a:bodyPr>
            <a:normAutofit/>
          </a:bodyPr>
          <a:lstStyle/>
          <a:p>
            <a:r>
              <a:rPr lang="en-US" sz="2000" dirty="0"/>
              <a:t>In an early attempt to quantify the differences </a:t>
            </a:r>
            <a:br>
              <a:rPr lang="en-US" sz="2000" dirty="0"/>
            </a:br>
            <a:r>
              <a:rPr lang="en-US" sz="2000" dirty="0"/>
              <a:t>between the races, </a:t>
            </a:r>
            <a:r>
              <a:rPr lang="en-US" sz="2000" dirty="0">
                <a:hlinkClick r:id="rId2"/>
              </a:rPr>
              <a:t>Samuel George Morton</a:t>
            </a:r>
            <a:br>
              <a:rPr lang="en-US" sz="2000" dirty="0"/>
            </a:br>
            <a:r>
              <a:rPr lang="en-US" sz="2000" dirty="0"/>
              <a:t>set about measuring the skull capacities of</a:t>
            </a:r>
            <a:br>
              <a:rPr lang="en-US" sz="2000" dirty="0"/>
            </a:br>
            <a:r>
              <a:rPr lang="en-US" sz="2000" dirty="0"/>
              <a:t>various races, using mustard seeds.</a:t>
            </a:r>
          </a:p>
          <a:p>
            <a:r>
              <a:rPr lang="en-US" sz="2000" dirty="0"/>
              <a:t>Not surprisingly, they fell in line exactly as </a:t>
            </a:r>
            <a:br>
              <a:rPr lang="en-US" sz="2000" dirty="0"/>
            </a:br>
            <a:r>
              <a:rPr lang="en-US" sz="2000" dirty="0"/>
              <a:t>you would have expected</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Stephen Jay Gould’s assessment is that Morton did not consciously bias the data, but likely stuffed the seeds a little more tightly in the White skulls, etc.</a:t>
            </a:r>
          </a:p>
        </p:txBody>
      </p:sp>
      <p:sp>
        <p:nvSpPr>
          <p:cNvPr id="4" name="Date Placeholder 3">
            <a:extLst>
              <a:ext uri="{FF2B5EF4-FFF2-40B4-BE49-F238E27FC236}">
                <a16:creationId xmlns:a16="http://schemas.microsoft.com/office/drawing/2014/main" id="{EB2B0EE9-988D-6BC5-D2E9-397D057ABB9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FEE6E92-681A-CEB7-6D44-6B81E42D3DEF}"/>
              </a:ext>
            </a:extLst>
          </p:cNvPr>
          <p:cNvSpPr>
            <a:spLocks noGrp="1"/>
          </p:cNvSpPr>
          <p:nvPr>
            <p:ph type="ftr" sz="quarter" idx="11"/>
          </p:nvPr>
        </p:nvSpPr>
        <p:spPr/>
        <p:txBody>
          <a:bodyPr/>
          <a:lstStyle/>
          <a:p>
            <a:pPr>
              <a:defRPr/>
            </a:pPr>
            <a:r>
              <a:rPr lang="en-US"/>
              <a:t>Science or Just Racism?</a:t>
            </a:r>
            <a:endParaRPr lang="en-US">
              <a:latin typeface="+mn-lt"/>
            </a:endParaRPr>
          </a:p>
        </p:txBody>
      </p:sp>
      <p:sp>
        <p:nvSpPr>
          <p:cNvPr id="6" name="Slide Number Placeholder 5">
            <a:extLst>
              <a:ext uri="{FF2B5EF4-FFF2-40B4-BE49-F238E27FC236}">
                <a16:creationId xmlns:a16="http://schemas.microsoft.com/office/drawing/2014/main" id="{BBC2272F-19E8-ED69-1286-D182BF6D41AD}"/>
              </a:ext>
            </a:extLst>
          </p:cNvPr>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pic>
        <p:nvPicPr>
          <p:cNvPr id="1026" name="Picture 2" descr="undefined">
            <a:extLst>
              <a:ext uri="{FF2B5EF4-FFF2-40B4-BE49-F238E27FC236}">
                <a16:creationId xmlns:a16="http://schemas.microsoft.com/office/drawing/2014/main" id="{C193CB83-BC4B-C129-C637-02EB71A673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01" t="4746" r="19388" b="33317"/>
          <a:stretch>
            <a:fillRect/>
          </a:stretch>
        </p:blipFill>
        <p:spPr bwMode="auto">
          <a:xfrm>
            <a:off x="6161313" y="556951"/>
            <a:ext cx="2764973" cy="35160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2482320-14B4-F8A4-3896-2A46092C2B57}"/>
              </a:ext>
            </a:extLst>
          </p:cNvPr>
          <p:cNvPicPr>
            <a:picLocks noChangeAspect="1"/>
          </p:cNvPicPr>
          <p:nvPr/>
        </p:nvPicPr>
        <p:blipFill>
          <a:blip r:embed="rId4"/>
          <a:stretch>
            <a:fillRect/>
          </a:stretch>
        </p:blipFill>
        <p:spPr>
          <a:xfrm>
            <a:off x="110970" y="3179223"/>
            <a:ext cx="5795370" cy="1875870"/>
          </a:xfrm>
          <a:prstGeom prst="rect">
            <a:avLst/>
          </a:prstGeom>
        </p:spPr>
      </p:pic>
    </p:spTree>
    <p:extLst>
      <p:ext uri="{BB962C8B-B14F-4D97-AF65-F5344CB8AC3E}">
        <p14:creationId xmlns:p14="http://schemas.microsoft.com/office/powerpoint/2010/main" val="877316622"/>
      </p:ext>
    </p:extLst>
  </p:cSld>
  <p:clrMapOvr>
    <a:masterClrMapping/>
  </p:clrMapOvr>
  <p:transitio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noFill/>
        <a:ln>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arrow"/>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36690</TotalTime>
  <Words>4305</Words>
  <Application>Microsoft Macintosh PowerPoint</Application>
  <PresentationFormat>On-screen Show (4:3)</PresentationFormat>
  <Paragraphs>372</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Times New Roman</vt:lpstr>
      <vt:lpstr>Wingdings</vt:lpstr>
      <vt:lpstr>Clarity</vt:lpstr>
      <vt:lpstr>Science or Just Racism</vt:lpstr>
      <vt:lpstr>The Mismeasure of Man</vt:lpstr>
      <vt:lpstr>Racism and Classism</vt:lpstr>
      <vt:lpstr>Born on Third Base and Call it a Triple</vt:lpstr>
      <vt:lpstr>Reification</vt:lpstr>
      <vt:lpstr>“Feeblemindedness” </vt:lpstr>
      <vt:lpstr>Pre-Darwin Human Taxonomy</vt:lpstr>
      <vt:lpstr>First Formal Classification of Humans</vt:lpstr>
      <vt:lpstr>Skull Capacity</vt:lpstr>
      <vt:lpstr>Measuring Skulls (cont’d)</vt:lpstr>
      <vt:lpstr>Recapitulation</vt:lpstr>
      <vt:lpstr>Enter Darwin</vt:lpstr>
      <vt:lpstr>Francis Galton and “Eugenics”</vt:lpstr>
      <vt:lpstr>Definition of Eugenics</vt:lpstr>
      <vt:lpstr>Digression: The Movie Gattaca</vt:lpstr>
      <vt:lpstr>Spread of Eugenics and its Effects</vt:lpstr>
      <vt:lpstr>The Kallikak Family</vt:lpstr>
      <vt:lpstr>Kallikak Family (cont’d)</vt:lpstr>
      <vt:lpstr>Intelligence Quotient (IQ)</vt:lpstr>
      <vt:lpstr>IQ and the Eugenics Movement</vt:lpstr>
      <vt:lpstr>Validity of the IQ Test</vt:lpstr>
      <vt:lpstr>The 1924  U.S. Immigration  Act (Johnson-Reed Act)</vt:lpstr>
      <vt:lpstr>Buck v. Bell (1927)  </vt:lpstr>
      <vt:lpstr>Scopes Monkey Trial (1925) </vt:lpstr>
      <vt:lpstr>We All Know Where it Went…</vt:lpstr>
      <vt:lpstr>The Fall of Eugenics</vt:lpstr>
      <vt:lpstr>“Pronatalism” (eugenics by another name)</vt:lpstr>
      <vt:lpstr>Everything Old is New Again…</vt:lpstr>
      <vt:lpstr>Some Things to Think About…</vt:lpstr>
    </vt:vector>
  </TitlesOfParts>
  <Company>Fermilab Beams Division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J Prebys</cp:lastModifiedBy>
  <cp:revision>1081</cp:revision>
  <cp:lastPrinted>2025-02-27T22:51:20Z</cp:lastPrinted>
  <dcterms:created xsi:type="dcterms:W3CDTF">2003-06-24T14:15:57Z</dcterms:created>
  <dcterms:modified xsi:type="dcterms:W3CDTF">2025-11-12T18:40:49Z</dcterms:modified>
</cp:coreProperties>
</file>